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30"/>
  </p:notesMasterIdLst>
  <p:sldIdLst>
    <p:sldId id="359" r:id="rId3"/>
    <p:sldId id="349" r:id="rId4"/>
    <p:sldId id="328" r:id="rId5"/>
    <p:sldId id="338" r:id="rId6"/>
    <p:sldId id="339" r:id="rId7"/>
    <p:sldId id="341" r:id="rId8"/>
    <p:sldId id="361" r:id="rId9"/>
    <p:sldId id="362" r:id="rId10"/>
    <p:sldId id="363" r:id="rId11"/>
    <p:sldId id="342" r:id="rId12"/>
    <p:sldId id="357" r:id="rId13"/>
    <p:sldId id="366" r:id="rId14"/>
    <p:sldId id="343" r:id="rId15"/>
    <p:sldId id="344" r:id="rId16"/>
    <p:sldId id="345" r:id="rId17"/>
    <p:sldId id="365" r:id="rId18"/>
    <p:sldId id="346" r:id="rId19"/>
    <p:sldId id="367" r:id="rId20"/>
    <p:sldId id="347" r:id="rId21"/>
    <p:sldId id="348" r:id="rId22"/>
    <p:sldId id="350" r:id="rId23"/>
    <p:sldId id="351" r:id="rId24"/>
    <p:sldId id="352" r:id="rId25"/>
    <p:sldId id="353" r:id="rId26"/>
    <p:sldId id="354" r:id="rId27"/>
    <p:sldId id="355" r:id="rId28"/>
    <p:sldId id="356" r:id="rId29"/>
  </p:sldIdLst>
  <p:sldSz cx="9144000" cy="6858000" type="screen4x3"/>
  <p:notesSz cx="7010400" cy="9296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buClr>
        <a:srgbClr val="FFFFFF"/>
      </a:buClr>
      <a:buSzPct val="100000"/>
      <a:buFont typeface="Arial" charset="0"/>
      <a:defRPr kern="1200">
        <a:solidFill>
          <a:schemeClr val="bg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8602"/>
    <a:srgbClr val="CE7D10"/>
    <a:srgbClr val="AB5A01"/>
    <a:srgbClr val="772B09"/>
    <a:srgbClr val="5B5FFB"/>
    <a:srgbClr val="130199"/>
    <a:srgbClr val="00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7257" autoAdjust="0"/>
  </p:normalViewPr>
  <p:slideViewPr>
    <p:cSldViewPr>
      <p:cViewPr>
        <p:scale>
          <a:sx n="100" d="100"/>
          <a:sy n="100" d="100"/>
        </p:scale>
        <p:origin x="-294" y="91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826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4206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706438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01040" y="4415790"/>
            <a:ext cx="5606698" cy="41817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650135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noFill/>
          <a:ln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643938" y="6543675"/>
            <a:ext cx="500062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EEA65-2DE7-4050-876A-107ECE724A94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539163" y="6554788"/>
            <a:ext cx="604837" cy="3032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482B8-13A0-45B0-A2C3-4FA2F15F8D04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8000" y="1828800"/>
            <a:ext cx="3986213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828800"/>
            <a:ext cx="3987800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467725" y="6554788"/>
            <a:ext cx="676275" cy="3032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C922A-58E5-461E-858F-41B073CDEE3E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8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610600" y="6554788"/>
            <a:ext cx="533400" cy="3032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2FE3D-472C-442D-85F6-E2300DCEA38A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358188" y="6400800"/>
            <a:ext cx="676275" cy="3032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49941-69DC-4361-891D-88FF1B7862AB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358188" y="6400800"/>
            <a:ext cx="676275" cy="3032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8E57B-8A2C-4064-9585-E507669EA03B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429625" y="6400800"/>
            <a:ext cx="604838" cy="3032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55BD1-8F46-4440-BA4B-47A4A2FA2F44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US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ECHORD Kick-Off </a:t>
            </a:r>
            <a:r>
              <a:rPr lang="de-DE" dirty="0" err="1"/>
              <a:t>meeting</a:t>
            </a:r>
            <a:r>
              <a:rPr lang="de-DE" dirty="0"/>
              <a:t>	</a:t>
            </a:r>
            <a:r>
              <a:rPr lang="de-DE" dirty="0" err="1"/>
              <a:t>Munich</a:t>
            </a:r>
            <a:r>
              <a:rPr lang="de-DE" dirty="0"/>
              <a:t>, April 30, 2009 	       </a:t>
            </a:r>
            <a:fld id="{BCE5EC02-F075-427C-9DD2-005D5E6A0BD7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ECHORD Kick-Off meeting	Munich, April 30, 2009 	       </a:t>
            </a:r>
            <a:fld id="{7FD95F03-F448-437C-97FE-24E2D95DCDF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224588" y="479425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04000" y="914400"/>
            <a:ext cx="2030413" cy="52562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8000" y="914400"/>
            <a:ext cx="5943600" cy="525621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idx="10"/>
          </p:nvPr>
        </p:nvSpPr>
        <p:spPr>
          <a:xfrm>
            <a:off x="8358188" y="6400800"/>
            <a:ext cx="676275" cy="3032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	 </a:t>
            </a:r>
            <a:fld id="{1DFED99A-EC30-470B-AA70-3A005E687526}" type="slidenum">
              <a:rPr lang="de-DE" smtClean="0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8" descr="echord-breit.t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84838"/>
            <a:ext cx="91440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8126413" cy="6080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4" name="Fußzeilenplatzhalter 2"/>
          <p:cNvSpPr>
            <a:spLocks noGrp="1"/>
          </p:cNvSpPr>
          <p:nvPr>
            <p:ph type="ftr" idx="10"/>
          </p:nvPr>
        </p:nvSpPr>
        <p:spPr>
          <a:xfrm>
            <a:off x="8643938" y="6400800"/>
            <a:ext cx="428625" cy="3032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7F1A2-C359-4478-AC49-78FA19527130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90800" y="6323013"/>
            <a:ext cx="3962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224588" y="482600"/>
            <a:ext cx="1851025" cy="231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de-DE" sz="900">
                <a:solidFill>
                  <a:srgbClr val="FFFFFF"/>
                </a:solidFill>
                <a:latin typeface="Arial" charset="0"/>
              </a:rPr>
              <a:t>Technische Universität München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5925" y="325438"/>
            <a:ext cx="603250" cy="319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0" name="Grafik 11" descr="echord-breit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84838"/>
            <a:ext cx="91440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fik 12" descr="echord-breit.ti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684838"/>
            <a:ext cx="91440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12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" name="Foliennummernplatzhalt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E60EF-6E65-4545-8A92-C91E66A923E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A3E1F-07DF-46F1-ADF1-50DECA5ABEF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B0865-6943-4C02-8518-51618E951D8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8000" y="1828800"/>
            <a:ext cx="3986213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828800"/>
            <a:ext cx="3987800" cy="4341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4B2C7-FCAF-4262-9DD4-4D1637A10C0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F0885-DE03-49FA-A1AE-336E1F26115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35364-E63F-4740-B98E-B9D641B3990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ABD2B-F51A-4D60-8EBB-3F0C4AEC2DC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9802E-18EF-4351-9218-7011DD4C95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9D1A5-E7EC-47A2-801D-82C8BB97178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C8B24-394C-4D1D-9F59-CF53025A8B7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04000" y="914400"/>
            <a:ext cx="2030413" cy="52562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8000" y="914400"/>
            <a:ext cx="5943600" cy="525621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9C94F-8BB6-4712-A0E1-DDF25649190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2644"/>
            </a:gs>
            <a:gs pos="100000">
              <a:srgbClr val="00529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914400"/>
            <a:ext cx="8126413" cy="608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828800"/>
            <a:ext cx="8126413" cy="4341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8643938" y="6554788"/>
            <a:ext cx="3905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3897E87-EC84-4B1A-A89A-B27B8E8C2C24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1313" indent="-341313" algn="l" defTabSz="457200" rtl="0" eaLnBrk="0" fontAlgn="base" hangingPunct="0">
        <a:spcBef>
          <a:spcPts val="600"/>
        </a:spcBef>
        <a:spcAft>
          <a:spcPct val="0"/>
        </a:spcAft>
        <a:buClr>
          <a:srgbClr val="FFFFFF"/>
        </a:buClr>
        <a:buSzPct val="100000"/>
        <a:buFont typeface="Arial" charset="0"/>
        <a:buChar char="•"/>
        <a:defRPr sz="2400">
          <a:solidFill>
            <a:srgbClr val="FFFFFF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ts val="500"/>
        </a:spcBef>
        <a:spcAft>
          <a:spcPct val="0"/>
        </a:spcAft>
        <a:buClr>
          <a:srgbClr val="FFFFFF"/>
        </a:buClr>
        <a:buSzPct val="100000"/>
        <a:buFont typeface="Arial" charset="0"/>
        <a:buChar char="–"/>
        <a:defRPr sz="20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450"/>
        </a:spcBef>
        <a:spcAft>
          <a:spcPct val="0"/>
        </a:spcAft>
        <a:buClr>
          <a:srgbClr val="FFFFFF"/>
        </a:buClr>
        <a:buSzPct val="100000"/>
        <a:buFont typeface="Arial" charset="0"/>
        <a:buChar char="•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560513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–"/>
        <a:defRPr sz="1400">
          <a:solidFill>
            <a:srgbClr val="FFFFFF"/>
          </a:solidFill>
          <a:latin typeface="+mn-lt"/>
          <a:ea typeface="+mn-ea"/>
          <a:cs typeface="+mn-cs"/>
        </a:defRPr>
      </a:lvl4pPr>
      <a:lvl5pPr marL="1979613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5pPr>
      <a:lvl6pPr marL="2436813" indent="-228600" algn="l" defTabSz="457200" rtl="0" eaLnBrk="1" fontAlgn="base" hangingPunct="1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6pPr>
      <a:lvl7pPr marL="2894013" indent="-228600" algn="l" defTabSz="457200" rtl="0" eaLnBrk="1" fontAlgn="base" hangingPunct="1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7pPr>
      <a:lvl8pPr marL="3351213" indent="-228600" algn="l" defTabSz="457200" rtl="0" eaLnBrk="1" fontAlgn="base" hangingPunct="1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8pPr>
      <a:lvl9pPr marL="3808413" indent="-228600" algn="l" defTabSz="457200" rtl="0" eaLnBrk="1" fontAlgn="base" hangingPunct="1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2644"/>
            </a:gs>
            <a:gs pos="100000">
              <a:srgbClr val="00529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914400"/>
            <a:ext cx="8126413" cy="608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828800"/>
            <a:ext cx="8126413" cy="4341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8000" y="6400800"/>
            <a:ext cx="1903413" cy="30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590800" y="6323013"/>
            <a:ext cx="39624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731000" y="6400800"/>
            <a:ext cx="1903413" cy="30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5458496-1F11-4D36-B9E4-262BF1EB96B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0" y="6858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0" y="6324600"/>
            <a:ext cx="9144000" cy="1588"/>
          </a:xfrm>
          <a:prstGeom prst="line">
            <a:avLst/>
          </a:prstGeom>
          <a:noFill/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2058" name="Grafik 11" descr="echord-breit.tif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684838"/>
            <a:ext cx="91440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buClr>
          <a:srgbClr val="FFFFFF"/>
        </a:buClr>
        <a:buSzPct val="100000"/>
        <a:buFont typeface="Arial" charset="0"/>
        <a:defRPr sz="2400" b="1">
          <a:solidFill>
            <a:srgbClr val="FFFFFF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1313" indent="-341313" algn="l" defTabSz="457200" rtl="0" eaLnBrk="0" fontAlgn="base" hangingPunct="0">
        <a:spcBef>
          <a:spcPts val="800"/>
        </a:spcBef>
        <a:spcAft>
          <a:spcPct val="0"/>
        </a:spcAft>
        <a:buClr>
          <a:srgbClr val="FFFFFF"/>
        </a:buClr>
        <a:buSzPct val="100000"/>
        <a:buFont typeface="Arial" charset="0"/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–"/>
        <a:defRPr sz="14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•"/>
        <a:defRPr sz="1400">
          <a:solidFill>
            <a:srgbClr val="FFFFFF"/>
          </a:solidFill>
          <a:latin typeface="+mn-lt"/>
          <a:ea typeface="+mn-ea"/>
          <a:cs typeface="+mn-cs"/>
        </a:defRPr>
      </a:lvl3pPr>
      <a:lvl4pPr marL="1560513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–"/>
        <a:defRPr sz="1400">
          <a:solidFill>
            <a:srgbClr val="FFFFFF"/>
          </a:solidFill>
          <a:latin typeface="+mn-lt"/>
          <a:ea typeface="+mn-ea"/>
          <a:cs typeface="+mn-cs"/>
        </a:defRPr>
      </a:lvl4pPr>
      <a:lvl5pPr marL="1979613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5pPr>
      <a:lvl6pPr marL="2436813" indent="-228600" algn="l" defTabSz="457200" rtl="0" fontAlgn="base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6pPr>
      <a:lvl7pPr marL="2894013" indent="-228600" algn="l" defTabSz="457200" rtl="0" fontAlgn="base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7pPr>
      <a:lvl8pPr marL="3351213" indent="-228600" algn="l" defTabSz="457200" rtl="0" fontAlgn="base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8pPr>
      <a:lvl9pPr marL="3808413" indent="-228600" algn="l" defTabSz="457200" rtl="0" fontAlgn="base">
        <a:spcBef>
          <a:spcPts val="350"/>
        </a:spcBef>
        <a:spcAft>
          <a:spcPct val="0"/>
        </a:spcAft>
        <a:buClr>
          <a:srgbClr val="FFFFFF"/>
        </a:buClr>
        <a:buSzPct val="100000"/>
        <a:buFont typeface="Arial" charset="0"/>
        <a:buChar char="»"/>
        <a:defRPr sz="14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Grafik 3" descr="unser_finger2.tif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t="452" r="8540" b="16426"/>
          <a:stretch>
            <a:fillRect/>
          </a:stretch>
        </p:blipFill>
        <p:spPr bwMode="auto">
          <a:xfrm>
            <a:off x="-36513" y="0"/>
            <a:ext cx="9180513" cy="568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477838"/>
            <a:ext cx="8176964" cy="3527226"/>
          </a:xfrm>
        </p:spPr>
        <p:txBody>
          <a:bodyPr/>
          <a:lstStyle/>
          <a:p>
            <a:pPr algn="ctr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4400" dirty="0" err="1" smtClean="0">
                <a:solidFill>
                  <a:schemeClr val="bg1"/>
                </a:solidFill>
                <a:latin typeface="Calibri" pitchFamily="34" charset="0"/>
              </a:rPr>
              <a:t>Upcoming</a:t>
            </a:r>
            <a:r>
              <a:rPr lang="de-DE" sz="4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Calibri" pitchFamily="34" charset="0"/>
              </a:rPr>
              <a:t>scientific</a:t>
            </a:r>
            <a:r>
              <a:rPr lang="de-DE" sz="4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Calibri" pitchFamily="34" charset="0"/>
              </a:rPr>
              <a:t>robotic</a:t>
            </a:r>
            <a:r>
              <a:rPr lang="de-DE" sz="4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Calibri" pitchFamily="34" charset="0"/>
              </a:rPr>
              <a:t>trends</a:t>
            </a:r>
            <a:r>
              <a:rPr lang="de-DE" sz="4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Calibri" pitchFamily="34" charset="0"/>
              </a:rPr>
              <a:t>and</a:t>
            </a:r>
            <a:r>
              <a:rPr lang="de-DE" sz="4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Calibri" pitchFamily="34" charset="0"/>
              </a:rPr>
              <a:t>emerging</a:t>
            </a:r>
            <a:r>
              <a:rPr lang="de-DE" sz="4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4400" dirty="0" err="1" smtClean="0">
                <a:solidFill>
                  <a:schemeClr val="bg1"/>
                </a:solidFill>
                <a:latin typeface="Calibri" pitchFamily="34" charset="0"/>
              </a:rPr>
              <a:t>applications</a:t>
            </a:r>
            <a:r>
              <a:rPr lang="de-DE" sz="4000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de-DE" sz="4000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de-DE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de-DE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  <a:latin typeface="Calibri" pitchFamily="34" charset="0"/>
              </a:rPr>
              <a:t>Results</a:t>
            </a: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  <a:latin typeface="Calibri" pitchFamily="34" charset="0"/>
              </a:rPr>
              <a:t>of</a:t>
            </a: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  <a:t> a </a:t>
            </a:r>
            <a:r>
              <a:rPr lang="de-DE" sz="3200" dirty="0" err="1" smtClean="0">
                <a:solidFill>
                  <a:schemeClr val="bg1"/>
                </a:solidFill>
                <a:latin typeface="Calibri" pitchFamily="34" charset="0"/>
              </a:rPr>
              <a:t>literature</a:t>
            </a: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  <a:latin typeface="Calibri" pitchFamily="34" charset="0"/>
              </a:rPr>
              <a:t>survey</a:t>
            </a: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de-DE" sz="3200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de-DE" sz="32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243539" y="3919538"/>
            <a:ext cx="6886526" cy="1752600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dirty="0" smtClean="0">
                <a:solidFill>
                  <a:schemeClr val="bg1"/>
                </a:solidFill>
                <a:latin typeface="Calibri" pitchFamily="34" charset="0"/>
              </a:rPr>
              <a:t>Christophe Simler, ECHORD </a:t>
            </a:r>
            <a:r>
              <a:rPr lang="de-DE" dirty="0" err="1" smtClean="0">
                <a:solidFill>
                  <a:schemeClr val="bg1"/>
                </a:solidFill>
                <a:latin typeface="Calibri" pitchFamily="34" charset="0"/>
              </a:rPr>
              <a:t>project</a:t>
            </a:r>
            <a:r>
              <a:rPr lang="de-DE" dirty="0" smtClean="0">
                <a:solidFill>
                  <a:schemeClr val="bg1"/>
                </a:solidFill>
                <a:latin typeface="Calibri" pitchFamily="34" charset="0"/>
              </a:rPr>
              <a:t>, TUM</a:t>
            </a:r>
          </a:p>
          <a:p>
            <a:pPr marL="0" indent="0" algn="ctr" eaLnBrk="1" hangingPunct="1"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dirty="0" smtClean="0">
                <a:solidFill>
                  <a:schemeClr val="bg1"/>
                </a:solidFill>
                <a:latin typeface="Calibri" pitchFamily="34" charset="0"/>
              </a:rPr>
              <a:t>simler@in.tum.de</a:t>
            </a:r>
          </a:p>
        </p:txBody>
      </p:sp>
    </p:spTree>
    <p:extLst>
      <p:ext uri="{BB962C8B-B14F-4D97-AF65-F5344CB8AC3E}">
        <p14:creationId xmlns:p14="http://schemas.microsoft.com/office/powerpoint/2010/main" val="20365779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Overview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764704"/>
            <a:ext cx="9018657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/>
              <a:t>Introduction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/>
              <a:t>Autonomy </a:t>
            </a:r>
            <a:r>
              <a:rPr lang="en-GB" sz="2400" dirty="0"/>
              <a:t>and </a:t>
            </a:r>
            <a:r>
              <a:rPr lang="en-GB" sz="2400" dirty="0" smtClean="0"/>
              <a:t>bio-inspiration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/>
              <a:t>User </a:t>
            </a:r>
            <a:r>
              <a:rPr lang="en-GB" sz="2400" dirty="0"/>
              <a:t>interface, human robot </a:t>
            </a:r>
            <a:r>
              <a:rPr lang="en-GB" sz="2400" dirty="0" smtClean="0"/>
              <a:t>interaction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Control and </a:t>
            </a:r>
            <a:r>
              <a:rPr lang="en-GB" sz="2400" dirty="0" smtClean="0"/>
              <a:t>planning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Modular robotics and multi-agent </a:t>
            </a:r>
            <a:r>
              <a:rPr lang="en-GB" sz="2400" dirty="0" smtClean="0"/>
              <a:t>systems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Advanced </a:t>
            </a:r>
            <a:r>
              <a:rPr lang="en-GB" sz="2400" dirty="0" smtClean="0"/>
              <a:t>cognition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Safety and </a:t>
            </a:r>
            <a:r>
              <a:rPr lang="en-GB" sz="2400" dirty="0" smtClean="0"/>
              <a:t>security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Tests and </a:t>
            </a:r>
            <a:r>
              <a:rPr lang="en-GB" sz="2400" dirty="0" smtClean="0"/>
              <a:t>validation</a:t>
            </a:r>
          </a:p>
          <a:p>
            <a:pPr marL="266700" indent="-2667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/>
              <a:t>Conclusion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371512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Introduction: traditional robotics and limitations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238" y="908720"/>
            <a:ext cx="82263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Industry – pre-programmed repetitive tasks in structured environment</a:t>
            </a:r>
            <a:endParaRPr lang="en-US" sz="2200" dirty="0"/>
          </a:p>
        </p:txBody>
      </p:sp>
      <p:pic>
        <p:nvPicPr>
          <p:cNvPr id="1027" name="Picture 3" descr="C:\Users\simler\Desktop\robot_industry.ax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4968552" cy="341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1412776"/>
            <a:ext cx="381642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Not flexible enough/ new or changing tasks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Not robust enough/ inaccuracies of scene geometry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                  </a:t>
            </a:r>
            <a:r>
              <a:rPr lang="en-US" sz="2400" dirty="0" smtClean="0">
                <a:solidFill>
                  <a:srgbClr val="FFFF00"/>
                </a:solidFill>
              </a:rPr>
              <a:t>extensive amount of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          programming effort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r>
              <a:rPr lang="en-US" sz="2200" i="1" dirty="0" smtClean="0"/>
              <a:t>                     </a:t>
            </a:r>
            <a:r>
              <a:rPr lang="en-US" sz="2200" i="1" smtClean="0"/>
              <a:t>[Craig </a:t>
            </a:r>
            <a:r>
              <a:rPr lang="en-US" sz="2200" i="1" dirty="0" smtClean="0"/>
              <a:t>05]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5888937" y="3896194"/>
            <a:ext cx="411255" cy="252886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066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Introduction: today´s challenges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4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908720"/>
            <a:ext cx="901865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Improve industrial robots by including more “cognitive” capabilities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Use robotics in many other fields to facilitate everyday life and specific missions or operations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</a:rPr>
              <a:t>Build robots having human skills </a:t>
            </a:r>
            <a:r>
              <a:rPr lang="en-US" sz="2200" i="1" dirty="0" smtClean="0">
                <a:solidFill>
                  <a:schemeClr val="bg1">
                    <a:lumMod val="95000"/>
                  </a:schemeClr>
                </a:solidFill>
              </a:rPr>
              <a:t>[</a:t>
            </a:r>
            <a:r>
              <a:rPr lang="en-US" sz="2200" i="1" dirty="0" err="1" smtClean="0">
                <a:solidFill>
                  <a:schemeClr val="bg1">
                    <a:lumMod val="95000"/>
                  </a:schemeClr>
                </a:solidFill>
              </a:rPr>
              <a:t>Weng</a:t>
            </a:r>
            <a:r>
              <a:rPr lang="en-US" sz="2200" i="1" dirty="0" smtClean="0">
                <a:solidFill>
                  <a:schemeClr val="bg1">
                    <a:lumMod val="95000"/>
                  </a:schemeClr>
                </a:solidFill>
              </a:rPr>
              <a:t> et al. 09]</a:t>
            </a:r>
          </a:p>
          <a:p>
            <a:pPr algn="just"/>
            <a:endParaRPr lang="en-US" sz="1900" dirty="0">
              <a:solidFill>
                <a:schemeClr val="bg1">
                  <a:lumMod val="95000"/>
                </a:schemeClr>
              </a:solidFill>
            </a:endParaRPr>
          </a:p>
          <a:p>
            <a:pPr algn="just"/>
            <a:endParaRPr lang="en-US" sz="1900" dirty="0">
              <a:solidFill>
                <a:schemeClr val="bg1">
                  <a:lumMod val="95000"/>
                </a:schemeClr>
              </a:solidFill>
            </a:endParaRPr>
          </a:p>
          <a:p>
            <a:pPr algn="just"/>
            <a:endParaRPr lang="en-US" sz="1900" b="1" dirty="0" smtClean="0"/>
          </a:p>
          <a:p>
            <a:pPr algn="just"/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smtClean="0">
                <a:solidFill>
                  <a:srgbClr val="FF0000"/>
                </a:solidFill>
              </a:rPr>
              <a:t>     </a:t>
            </a:r>
            <a:endParaRPr lang="en-US" sz="1900" dirty="0" smtClean="0">
              <a:solidFill>
                <a:srgbClr val="FE8602"/>
              </a:solidFill>
            </a:endParaRPr>
          </a:p>
          <a:p>
            <a:pPr algn="just"/>
            <a:endParaRPr lang="en-US" dirty="0"/>
          </a:p>
        </p:txBody>
      </p:sp>
      <p:sp>
        <p:nvSpPr>
          <p:cNvPr id="15" name="Rounded Rectangle 14"/>
          <p:cNvSpPr/>
          <p:nvPr/>
        </p:nvSpPr>
        <p:spPr bwMode="auto">
          <a:xfrm>
            <a:off x="2411760" y="3734604"/>
            <a:ext cx="4176464" cy="918532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Autonomous </a:t>
            </a:r>
            <a:r>
              <a:rPr lang="en-US" sz="2000" dirty="0">
                <a:solidFill>
                  <a:srgbClr val="FF0000"/>
                </a:solidFill>
              </a:rPr>
              <a:t>systems -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right level of autonomy -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good HRI skill.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190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425184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Introduction: generic scheme of an autonomous robotic system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5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07504" y="980728"/>
            <a:ext cx="936104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User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475656" y="908720"/>
            <a:ext cx="3510680" cy="85747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User interface:</a:t>
            </a:r>
          </a:p>
          <a:p>
            <a:pPr marR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tabLst/>
            </a:pPr>
            <a:r>
              <a:rPr lang="en-US" sz="2000" dirty="0">
                <a:cs typeface="Calibri" pitchFamily="34" charset="0"/>
              </a:rPr>
              <a:t>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cs typeface="Calibri" pitchFamily="34" charset="0"/>
              </a:rPr>
              <a:t>ultimodal, interactive, visual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5436096" y="980728"/>
            <a:ext cx="1944216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High level task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5029886" y="1196752"/>
            <a:ext cx="373868" cy="252886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5400000">
            <a:off x="6148999" y="1656770"/>
            <a:ext cx="267241" cy="252887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4626592" y="1988840"/>
            <a:ext cx="3338552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Multimodal perception</a:t>
            </a:r>
          </a:p>
          <a:p>
            <a:pPr marL="0" marR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(for autonomy, ERI and HRI)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7824274" y="4077072"/>
            <a:ext cx="1140214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Internal models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5364088" y="2996952"/>
            <a:ext cx="1904344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 Estimation, understanding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5" name="Left-Right Arrow 4"/>
          <p:cNvSpPr/>
          <p:nvPr/>
        </p:nvSpPr>
        <p:spPr bwMode="auto">
          <a:xfrm rot="2043869">
            <a:off x="7308638" y="3598846"/>
            <a:ext cx="688626" cy="268220"/>
          </a:xfrm>
          <a:prstGeom prst="left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364088" y="3960532"/>
            <a:ext cx="1904344" cy="33256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 Task planner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23" name="Right Arrow 22"/>
          <p:cNvSpPr/>
          <p:nvPr/>
        </p:nvSpPr>
        <p:spPr bwMode="auto">
          <a:xfrm rot="5400000">
            <a:off x="6148999" y="2716097"/>
            <a:ext cx="267241" cy="25288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 rot="5400000">
            <a:off x="6148999" y="3679497"/>
            <a:ext cx="267241" cy="25288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5293705" y="4581128"/>
            <a:ext cx="2021352" cy="33256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Motion planning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5285192" y="5239260"/>
            <a:ext cx="2021352" cy="33256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Controller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29" name="Right Arrow 28"/>
          <p:cNvSpPr/>
          <p:nvPr/>
        </p:nvSpPr>
        <p:spPr bwMode="auto">
          <a:xfrm rot="11359003">
            <a:off x="7344368" y="4036686"/>
            <a:ext cx="411255" cy="252886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0" name="Right Arrow 29"/>
          <p:cNvSpPr/>
          <p:nvPr/>
        </p:nvSpPr>
        <p:spPr bwMode="auto">
          <a:xfrm rot="9286290">
            <a:off x="7371929" y="4362719"/>
            <a:ext cx="411255" cy="252886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 rot="8297741">
            <a:off x="7233905" y="4860868"/>
            <a:ext cx="719650" cy="249820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 rot="5400000">
            <a:off x="6162247" y="4321064"/>
            <a:ext cx="267241" cy="25288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3" name="Right Arrow 32"/>
          <p:cNvSpPr/>
          <p:nvPr/>
        </p:nvSpPr>
        <p:spPr bwMode="auto">
          <a:xfrm rot="5400000">
            <a:off x="6182639" y="4933384"/>
            <a:ext cx="267241" cy="25288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3419872" y="5239260"/>
            <a:ext cx="1134698" cy="34700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Actuator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36" name="Right Arrow 35"/>
          <p:cNvSpPr/>
          <p:nvPr/>
        </p:nvSpPr>
        <p:spPr bwMode="auto">
          <a:xfrm rot="10800000">
            <a:off x="2699793" y="5279099"/>
            <a:ext cx="614909" cy="246906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322544" y="5211784"/>
            <a:ext cx="2271666" cy="34700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Mechanics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38" name="Rounded Rectangle 37"/>
          <p:cNvSpPr/>
          <p:nvPr/>
        </p:nvSpPr>
        <p:spPr bwMode="auto">
          <a:xfrm>
            <a:off x="1115616" y="3789040"/>
            <a:ext cx="1767469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Environment, users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39" name="Right Arrow 38"/>
          <p:cNvSpPr/>
          <p:nvPr/>
        </p:nvSpPr>
        <p:spPr bwMode="auto">
          <a:xfrm rot="19934881">
            <a:off x="1728909" y="2851818"/>
            <a:ext cx="3004174" cy="252293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1" name="Right Arrow 40"/>
          <p:cNvSpPr/>
          <p:nvPr/>
        </p:nvSpPr>
        <p:spPr bwMode="auto">
          <a:xfrm rot="10800000">
            <a:off x="4907892" y="3999266"/>
            <a:ext cx="411255" cy="252886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2" name="Rounded Rectangle 41"/>
          <p:cNvSpPr/>
          <p:nvPr/>
        </p:nvSpPr>
        <p:spPr bwMode="auto">
          <a:xfrm>
            <a:off x="3440258" y="3789040"/>
            <a:ext cx="1460718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r>
              <a:rPr lang="en-US" sz="2000" dirty="0" smtClean="0">
                <a:cs typeface="Calibri" pitchFamily="34" charset="0"/>
              </a:rPr>
              <a:t>Multimodal feedback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43" name="Right Arrow 42"/>
          <p:cNvSpPr/>
          <p:nvPr/>
        </p:nvSpPr>
        <p:spPr bwMode="auto">
          <a:xfrm rot="10800000">
            <a:off x="2936609" y="4005064"/>
            <a:ext cx="411255" cy="252886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4" name="Left-Right Arrow 43"/>
          <p:cNvSpPr/>
          <p:nvPr/>
        </p:nvSpPr>
        <p:spPr bwMode="auto">
          <a:xfrm>
            <a:off x="1036571" y="1196752"/>
            <a:ext cx="405178" cy="268220"/>
          </a:xfrm>
          <a:prstGeom prst="left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 rot="16200000">
            <a:off x="1643364" y="4698199"/>
            <a:ext cx="637677" cy="253012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4" name="Right Arrow 53"/>
          <p:cNvSpPr/>
          <p:nvPr/>
        </p:nvSpPr>
        <p:spPr bwMode="auto">
          <a:xfrm rot="10800000">
            <a:off x="4614719" y="5271780"/>
            <a:ext cx="614909" cy="246906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5" name="Right Arrow 54"/>
          <p:cNvSpPr/>
          <p:nvPr/>
        </p:nvSpPr>
        <p:spPr bwMode="auto">
          <a:xfrm rot="16200000">
            <a:off x="-1186398" y="3281365"/>
            <a:ext cx="3543859" cy="253013"/>
          </a:xfrm>
          <a:prstGeom prst="rightArrow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2734" y="1988840"/>
            <a:ext cx="30206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Lack of robustness, reliability</a:t>
            </a:r>
          </a:p>
          <a:p>
            <a:r>
              <a:rPr lang="en-US" dirty="0" smtClean="0"/>
              <a:t>and safety</a:t>
            </a:r>
          </a:p>
          <a:p>
            <a:r>
              <a:rPr lang="en-US" dirty="0" smtClean="0"/>
              <a:t>- Tests are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0799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Introduction: trend extraction via bibliography analysis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659879"/>
            <a:ext cx="9018657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900" dirty="0" smtClean="0"/>
          </a:p>
          <a:p>
            <a:pPr algn="just"/>
            <a:r>
              <a:rPr lang="en-US" sz="2000" dirty="0" smtClean="0"/>
              <a:t>Bibliography </a:t>
            </a:r>
            <a:r>
              <a:rPr lang="en-US" sz="2000" dirty="0"/>
              <a:t>ranging from 2006 to </a:t>
            </a:r>
            <a:r>
              <a:rPr lang="en-US" sz="2000" dirty="0" smtClean="0"/>
              <a:t>2012. </a:t>
            </a:r>
          </a:p>
          <a:p>
            <a:pPr algn="just"/>
            <a:r>
              <a:rPr lang="en-US" sz="2000" dirty="0" smtClean="0"/>
              <a:t>44 journals:</a:t>
            </a:r>
            <a:endParaRPr lang="en-US" sz="2000" dirty="0"/>
          </a:p>
          <a:p>
            <a:r>
              <a:rPr lang="en-US" sz="2000" dirty="0" smtClean="0"/>
              <a:t>Artificial </a:t>
            </a:r>
            <a:r>
              <a:rPr lang="en-US" sz="2000" dirty="0"/>
              <a:t>life and </a:t>
            </a:r>
            <a:r>
              <a:rPr lang="en-US" sz="2000" dirty="0" smtClean="0"/>
              <a:t>Robotics</a:t>
            </a:r>
            <a:endParaRPr lang="en-US" sz="2000" dirty="0"/>
          </a:p>
          <a:p>
            <a:r>
              <a:rPr lang="en-US" sz="2000" dirty="0"/>
              <a:t>Frontiers in </a:t>
            </a:r>
            <a:r>
              <a:rPr lang="en-US" sz="2000" dirty="0" err="1" smtClean="0"/>
              <a:t>Neurorobotics</a:t>
            </a:r>
            <a:r>
              <a:rPr lang="en-US" sz="2000" dirty="0" smtClean="0"/>
              <a:t>  </a:t>
            </a:r>
            <a:endParaRPr lang="en-US" sz="2000" dirty="0"/>
          </a:p>
          <a:p>
            <a:r>
              <a:rPr lang="en-US" sz="2000" dirty="0"/>
              <a:t>IEEE Robotics &amp; Automation Magazine (M-RA</a:t>
            </a:r>
            <a:r>
              <a:rPr lang="en-US" sz="2000" dirty="0" smtClean="0"/>
              <a:t>)</a:t>
            </a:r>
            <a:endParaRPr lang="en-US" sz="2000" dirty="0"/>
          </a:p>
          <a:p>
            <a:r>
              <a:rPr lang="en-US" sz="2000" dirty="0"/>
              <a:t>IEEE Transactions on Robotics (T-RO</a:t>
            </a:r>
            <a:r>
              <a:rPr lang="en-US" sz="2000" dirty="0" smtClean="0"/>
              <a:t>)</a:t>
            </a:r>
            <a:endParaRPr lang="en-US" sz="2000" dirty="0"/>
          </a:p>
          <a:p>
            <a:r>
              <a:rPr lang="en-US" sz="2000" dirty="0"/>
              <a:t>IEEE Transactions on Automatic </a:t>
            </a:r>
            <a:r>
              <a:rPr lang="en-US" sz="2000" dirty="0" smtClean="0"/>
              <a:t>Control</a:t>
            </a:r>
            <a:endParaRPr lang="en-US" sz="2000" dirty="0"/>
          </a:p>
          <a:p>
            <a:r>
              <a:rPr lang="en-US" sz="2000" dirty="0"/>
              <a:t>International Journal of Medical Robotics and Computer Assisted </a:t>
            </a:r>
            <a:r>
              <a:rPr lang="en-US" sz="2000" dirty="0" smtClean="0"/>
              <a:t>Surgery</a:t>
            </a:r>
            <a:endParaRPr lang="en-US" sz="2000" dirty="0"/>
          </a:p>
          <a:p>
            <a:r>
              <a:rPr lang="en-US" sz="2000" dirty="0"/>
              <a:t>International Journal of Robotics </a:t>
            </a:r>
            <a:r>
              <a:rPr lang="en-US" sz="2000" dirty="0" smtClean="0"/>
              <a:t>Research</a:t>
            </a:r>
          </a:p>
          <a:p>
            <a:r>
              <a:rPr lang="en-US" sz="2000" dirty="0"/>
              <a:t>International Journal </a:t>
            </a:r>
            <a:r>
              <a:rPr lang="en-US" sz="2000" dirty="0" smtClean="0"/>
              <a:t>of Advanced </a:t>
            </a:r>
            <a:r>
              <a:rPr lang="en-US" sz="2000" dirty="0"/>
              <a:t>Robotics </a:t>
            </a:r>
            <a:r>
              <a:rPr lang="en-US" sz="2000" dirty="0" smtClean="0"/>
              <a:t>Research</a:t>
            </a:r>
            <a:endParaRPr lang="en-US" sz="2000" dirty="0"/>
          </a:p>
          <a:p>
            <a:r>
              <a:rPr lang="en-US" sz="2000" dirty="0"/>
              <a:t>Journal of Automation, Mobile Robotics &amp; Intelligent Systems (JAMRIS</a:t>
            </a:r>
            <a:r>
              <a:rPr lang="en-US" sz="2000" dirty="0" smtClean="0"/>
              <a:t>)</a:t>
            </a:r>
            <a:endParaRPr lang="en-US" sz="2000" dirty="0"/>
          </a:p>
          <a:p>
            <a:r>
              <a:rPr lang="en-US" sz="2000" dirty="0"/>
              <a:t>Journal of Field Robotics </a:t>
            </a:r>
          </a:p>
          <a:p>
            <a:r>
              <a:rPr lang="en-US" sz="2000" dirty="0"/>
              <a:t>Journal of </a:t>
            </a:r>
            <a:r>
              <a:rPr lang="en-US" sz="2000" dirty="0" smtClean="0"/>
              <a:t>Robotics</a:t>
            </a:r>
            <a:endParaRPr lang="en-US" sz="2000" dirty="0"/>
          </a:p>
          <a:p>
            <a:r>
              <a:rPr lang="en-US" sz="2000" dirty="0" smtClean="0"/>
              <a:t>Robotics and Autonomous systems</a:t>
            </a:r>
          </a:p>
          <a:p>
            <a:r>
              <a:rPr lang="en-US" sz="2000" dirty="0"/>
              <a:t>Sensors and Actuators A: Physical 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7189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Introduction: trend extraction via bibliography analysis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764704"/>
            <a:ext cx="901865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Robotics </a:t>
            </a:r>
            <a:r>
              <a:rPr lang="en-US" sz="2000" dirty="0"/>
              <a:t>and Computer-Integrated Manufacturing</a:t>
            </a:r>
          </a:p>
          <a:p>
            <a:r>
              <a:rPr lang="en-US" sz="2000" dirty="0"/>
              <a:t>The Journal of Urology </a:t>
            </a:r>
          </a:p>
          <a:p>
            <a:r>
              <a:rPr lang="en-US" sz="2000" dirty="0" err="1"/>
              <a:t>Automatica</a:t>
            </a:r>
            <a:endParaRPr lang="en-US" sz="2000" dirty="0"/>
          </a:p>
          <a:p>
            <a:r>
              <a:rPr lang="en-US" sz="2000" dirty="0"/>
              <a:t>Mechanism and Machine Theory </a:t>
            </a:r>
          </a:p>
          <a:p>
            <a:r>
              <a:rPr lang="en-US" sz="2000" dirty="0"/>
              <a:t>Control Engineering Practice </a:t>
            </a:r>
          </a:p>
          <a:p>
            <a:r>
              <a:rPr lang="en-US" sz="2000" dirty="0"/>
              <a:t>Pattern Recognition </a:t>
            </a:r>
          </a:p>
          <a:p>
            <a:r>
              <a:rPr lang="en-US" sz="2000" dirty="0"/>
              <a:t>Pattern Recognition letters</a:t>
            </a:r>
          </a:p>
          <a:p>
            <a:r>
              <a:rPr lang="en-US" sz="2000" dirty="0"/>
              <a:t>European Urology Supplements </a:t>
            </a:r>
          </a:p>
          <a:p>
            <a:r>
              <a:rPr lang="en-US" sz="2000" dirty="0"/>
              <a:t>Urology </a:t>
            </a:r>
          </a:p>
          <a:p>
            <a:r>
              <a:rPr lang="en-US" sz="2000" dirty="0"/>
              <a:t>Computer-Aided Design </a:t>
            </a:r>
          </a:p>
          <a:p>
            <a:r>
              <a:rPr lang="en-US" sz="2000" dirty="0"/>
              <a:t>Computers in Industry </a:t>
            </a:r>
          </a:p>
          <a:p>
            <a:r>
              <a:rPr lang="en-US" sz="2000" dirty="0" smtClean="0"/>
              <a:t>Mechatronics</a:t>
            </a:r>
            <a:r>
              <a:rPr lang="en-US" sz="2000" dirty="0"/>
              <a:t> </a:t>
            </a:r>
          </a:p>
          <a:p>
            <a:r>
              <a:rPr lang="en-US" sz="2000" dirty="0" err="1"/>
              <a:t>Neurocomputing</a:t>
            </a:r>
            <a:r>
              <a:rPr lang="en-US" sz="2000" dirty="0"/>
              <a:t> </a:t>
            </a:r>
          </a:p>
          <a:p>
            <a:r>
              <a:rPr lang="en-US" sz="2000" dirty="0" err="1"/>
              <a:t>Acta</a:t>
            </a:r>
            <a:r>
              <a:rPr lang="en-US" sz="2000" dirty="0"/>
              <a:t> </a:t>
            </a:r>
            <a:r>
              <a:rPr lang="en-US" sz="2000" dirty="0" err="1"/>
              <a:t>Astronautica</a:t>
            </a:r>
            <a:r>
              <a:rPr lang="en-US" sz="2000" dirty="0"/>
              <a:t> </a:t>
            </a:r>
            <a:endParaRPr lang="en-US" sz="2000" dirty="0" smtClean="0"/>
          </a:p>
          <a:p>
            <a:r>
              <a:rPr lang="en-US" sz="2000" dirty="0"/>
              <a:t>Gynecologic </a:t>
            </a:r>
            <a:r>
              <a:rPr lang="en-US" sz="2000" dirty="0" smtClean="0"/>
              <a:t>Oncology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63436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Introduction: trend extraction via bibliography analysis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764704"/>
            <a:ext cx="901865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Image </a:t>
            </a:r>
            <a:r>
              <a:rPr lang="en-US" sz="2000" dirty="0"/>
              <a:t>and Vision Computing </a:t>
            </a:r>
          </a:p>
          <a:p>
            <a:r>
              <a:rPr lang="en-US" sz="2000" dirty="0"/>
              <a:t>Journal of Manufacturing Systems </a:t>
            </a:r>
          </a:p>
          <a:p>
            <a:r>
              <a:rPr lang="en-US" sz="2000" dirty="0"/>
              <a:t>Expert Systems with Applications </a:t>
            </a:r>
          </a:p>
          <a:p>
            <a:r>
              <a:rPr lang="en-US" sz="2000" dirty="0"/>
              <a:t>Metal Finishing </a:t>
            </a:r>
          </a:p>
          <a:p>
            <a:r>
              <a:rPr lang="en-US" sz="2000" dirty="0"/>
              <a:t>Journal of Biomechanics </a:t>
            </a:r>
          </a:p>
          <a:p>
            <a:r>
              <a:rPr lang="en-US" sz="2000" dirty="0"/>
              <a:t>The Annals of Thoracic Surgery</a:t>
            </a:r>
          </a:p>
          <a:p>
            <a:r>
              <a:rPr lang="en-US" sz="2000" dirty="0"/>
              <a:t>Neural Networks</a:t>
            </a:r>
          </a:p>
          <a:p>
            <a:r>
              <a:rPr lang="en-US" sz="2000" dirty="0"/>
              <a:t>Mathematics and Computers in Simulation</a:t>
            </a:r>
          </a:p>
          <a:p>
            <a:r>
              <a:rPr lang="en-US" sz="2000" dirty="0"/>
              <a:t>Artificial Intelligence</a:t>
            </a:r>
          </a:p>
          <a:p>
            <a:r>
              <a:rPr lang="en-US" sz="2000" dirty="0"/>
              <a:t>Artificial Intelligence in Medicine</a:t>
            </a:r>
          </a:p>
          <a:p>
            <a:r>
              <a:rPr lang="en-US" sz="2000" dirty="0"/>
              <a:t>Computer Vision and Image Understanding</a:t>
            </a:r>
          </a:p>
          <a:p>
            <a:r>
              <a:rPr lang="en-US" sz="2000" dirty="0"/>
              <a:t>Computers and Electronics in Agriculture</a:t>
            </a:r>
          </a:p>
          <a:p>
            <a:r>
              <a:rPr lang="en-US" sz="2000" dirty="0"/>
              <a:t>Journal of Molecular Biology</a:t>
            </a:r>
          </a:p>
          <a:p>
            <a:r>
              <a:rPr lang="en-US" sz="2000" dirty="0"/>
              <a:t>Applied Ergonomics 	</a:t>
            </a:r>
          </a:p>
          <a:p>
            <a:r>
              <a:rPr lang="en-US" sz="2000" dirty="0"/>
              <a:t>Engineering Applications of Artificial Intelligence</a:t>
            </a:r>
          </a:p>
          <a:p>
            <a:r>
              <a:rPr lang="en-US" sz="2000" dirty="0"/>
              <a:t>Futures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36244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Introduction: trend extraction via bibliography analysis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764704"/>
            <a:ext cx="90186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Intelligent Service Robotics</a:t>
            </a:r>
          </a:p>
          <a:p>
            <a:r>
              <a:rPr lang="en-US" sz="2000" dirty="0" smtClean="0"/>
              <a:t>Medical Robotics</a:t>
            </a:r>
          </a:p>
          <a:p>
            <a:r>
              <a:rPr lang="en-US" sz="2000" dirty="0" smtClean="0"/>
              <a:t>Rehabilitation Robotics</a:t>
            </a:r>
          </a:p>
          <a:p>
            <a:r>
              <a:rPr lang="en-US" sz="2000" dirty="0" smtClean="0"/>
              <a:t>Automation in Construction</a:t>
            </a:r>
          </a:p>
          <a:p>
            <a:r>
              <a:rPr lang="en-US" sz="2000" dirty="0"/>
              <a:t>Human Movement </a:t>
            </a:r>
            <a:r>
              <a:rPr lang="en-US" sz="2000" dirty="0" smtClean="0"/>
              <a:t>Science</a:t>
            </a:r>
          </a:p>
          <a:p>
            <a:r>
              <a:rPr lang="en-US" sz="2000" dirty="0" err="1" smtClean="0"/>
              <a:t>Phys</a:t>
            </a:r>
            <a:r>
              <a:rPr lang="en-US" sz="2000" dirty="0" smtClean="0"/>
              <a:t> Med </a:t>
            </a:r>
            <a:r>
              <a:rPr lang="en-US" sz="2000" dirty="0" err="1" smtClean="0"/>
              <a:t>Rehabil</a:t>
            </a:r>
            <a:r>
              <a:rPr lang="en-US" sz="2000" dirty="0" smtClean="0"/>
              <a:t> </a:t>
            </a:r>
            <a:r>
              <a:rPr lang="en-US" sz="2000" dirty="0" err="1" smtClean="0"/>
              <a:t>Clin</a:t>
            </a:r>
            <a:r>
              <a:rPr lang="en-US" sz="2000" dirty="0" smtClean="0"/>
              <a:t> N Am</a:t>
            </a:r>
          </a:p>
          <a:p>
            <a:r>
              <a:rPr lang="en-US" sz="2000" dirty="0"/>
              <a:t>Contemporary robotics – challenges and </a:t>
            </a:r>
            <a:r>
              <a:rPr lang="en-US" sz="2000" dirty="0" smtClean="0"/>
              <a:t>Solutions</a:t>
            </a:r>
          </a:p>
          <a:p>
            <a:r>
              <a:rPr lang="en-US" sz="2000" dirty="0"/>
              <a:t>Knowledge-Based Systems </a:t>
            </a:r>
            <a:r>
              <a:rPr lang="en-US" sz="2000" dirty="0" smtClean="0"/>
              <a:t> </a:t>
            </a:r>
          </a:p>
          <a:p>
            <a:r>
              <a:rPr lang="en-US" sz="2000" dirty="0"/>
              <a:t>Computers in Human Behavior </a:t>
            </a:r>
            <a:endParaRPr lang="en-US" sz="2000" dirty="0" smtClean="0"/>
          </a:p>
          <a:p>
            <a:r>
              <a:rPr lang="en-US" sz="2000" dirty="0"/>
              <a:t>New Ideas in Psychology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2941020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Autonomy and bio-inspiration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908720"/>
            <a:ext cx="901865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smtClean="0">
                <a:solidFill>
                  <a:srgbClr val="FFFF00"/>
                </a:solidFill>
              </a:rPr>
              <a:t>Autonomy: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In a few years: semi-autonomous systems improved and extended to many fields for large scale applications (prototypes)</a:t>
            </a:r>
          </a:p>
          <a:p>
            <a:pPr marL="447675" lvl="1" algn="just">
              <a:buFont typeface="Arial" pitchFamily="34" charset="0"/>
              <a:buChar char="•"/>
            </a:pPr>
            <a:r>
              <a:rPr lang="en-US" sz="2200" dirty="0" smtClean="0"/>
              <a:t>      Different functions: assistant, rehabilitation and social robots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200" dirty="0" smtClean="0"/>
              <a:t>      Optimal level of autonomy will be determined for each field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200" dirty="0" smtClean="0"/>
              <a:t>      Interaction with “intelligent spaces”  and home controllers</a:t>
            </a:r>
            <a:endParaRPr lang="en-US" sz="2200" i="1" dirty="0" smtClean="0"/>
          </a:p>
          <a:p>
            <a:pPr algn="just"/>
            <a:r>
              <a:rPr lang="en-US" sz="2200" dirty="0" smtClean="0"/>
              <a:t>     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Later: fully autonomous systems and cognitive teams. Human-like robots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Applications involving humans and safety are particularly difficult: surgery, search and rescue, service robotics -&gt; delay in autonomy with respect to other fields.</a:t>
            </a:r>
          </a:p>
          <a:p>
            <a:pPr algn="just"/>
            <a:r>
              <a:rPr lang="en-US" sz="2200" i="1" dirty="0"/>
              <a:t>[Braun et al. 08, </a:t>
            </a:r>
            <a:r>
              <a:rPr lang="en-US" sz="2200" i="1" dirty="0" err="1"/>
              <a:t>Broekens</a:t>
            </a:r>
            <a:r>
              <a:rPr lang="en-US" sz="2200" i="1" dirty="0"/>
              <a:t> et al. 09, </a:t>
            </a:r>
            <a:r>
              <a:rPr lang="en-US" sz="2200" i="1" dirty="0" err="1"/>
              <a:t>Allin</a:t>
            </a:r>
            <a:r>
              <a:rPr lang="en-US" sz="2200" i="1" dirty="0"/>
              <a:t> et al. 10, </a:t>
            </a:r>
            <a:r>
              <a:rPr lang="en-US" sz="2200" i="1" dirty="0" err="1"/>
              <a:t>Oetomo</a:t>
            </a:r>
            <a:r>
              <a:rPr lang="en-US" sz="2200" i="1" dirty="0"/>
              <a:t> et al. 10, </a:t>
            </a:r>
            <a:r>
              <a:rPr lang="en-US" sz="2200" i="1" dirty="0" err="1"/>
              <a:t>Henten</a:t>
            </a:r>
            <a:r>
              <a:rPr lang="en-US" sz="2200" i="1" dirty="0"/>
              <a:t> et al. 11, </a:t>
            </a:r>
            <a:r>
              <a:rPr lang="en-US" sz="2200" i="1" dirty="0" err="1"/>
              <a:t>Heyer</a:t>
            </a:r>
            <a:r>
              <a:rPr lang="en-US" sz="2200" i="1" dirty="0"/>
              <a:t> 10, Ellery 08, </a:t>
            </a:r>
            <a:r>
              <a:rPr lang="en-US" sz="2200" i="1" dirty="0" err="1"/>
              <a:t>Birk</a:t>
            </a:r>
            <a:r>
              <a:rPr lang="en-US" sz="2200" i="1" dirty="0"/>
              <a:t> 11, Hashimoto 07</a:t>
            </a:r>
            <a:r>
              <a:rPr lang="en-US" sz="2200" i="1" dirty="0" smtClean="0"/>
              <a:t>]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8323734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Autonomy and bio-inspiration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343" y="980728"/>
            <a:ext cx="90186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smtClean="0">
                <a:solidFill>
                  <a:srgbClr val="FFFF00"/>
                </a:solidFill>
              </a:rPr>
              <a:t>Bio-inspiration:</a:t>
            </a:r>
          </a:p>
          <a:p>
            <a:endParaRPr lang="en-US" sz="22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/>
              <a:t>Algorithms: based on advanced neural models from neuroscience analyses,  </a:t>
            </a:r>
            <a:r>
              <a:rPr lang="en-US" sz="2200" dirty="0"/>
              <a:t>a</a:t>
            </a:r>
            <a:r>
              <a:rPr lang="en-US" sz="2200" dirty="0" smtClean="0"/>
              <a:t>daptive robot behaviors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/>
              <a:t>Mechanical designs, actuators and sensors: humanoids, robot hands, insect multi-legs</a:t>
            </a:r>
            <a:r>
              <a:rPr lang="en-US" sz="2200" smtClean="0"/>
              <a:t>, soft-compliant </a:t>
            </a:r>
            <a:r>
              <a:rPr lang="en-US" sz="2200" dirty="0" smtClean="0"/>
              <a:t>actuation systems using pneumatics or artificial muscles, multimodal perception, tactile skin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dirty="0"/>
          </a:p>
          <a:p>
            <a:r>
              <a:rPr lang="en-US" sz="2200" i="1" dirty="0" smtClean="0"/>
              <a:t>[Brice et al. 10, </a:t>
            </a:r>
            <a:r>
              <a:rPr lang="en-US" sz="2200" i="1" dirty="0" err="1" smtClean="0"/>
              <a:t>Parisi</a:t>
            </a:r>
            <a:r>
              <a:rPr lang="en-US" sz="2200" i="1" dirty="0" smtClean="0"/>
              <a:t> 10, Roy et al. 11, </a:t>
            </a:r>
            <a:r>
              <a:rPr lang="en-US" sz="2200" i="1" dirty="0" err="1" smtClean="0"/>
              <a:t>Prattichizzo</a:t>
            </a:r>
            <a:r>
              <a:rPr lang="en-US" sz="2200" i="1" dirty="0" smtClean="0"/>
              <a:t> et al. 12, </a:t>
            </a:r>
            <a:r>
              <a:rPr lang="en-US" sz="2200" i="1" dirty="0" err="1" smtClean="0"/>
              <a:t>Ljspeert</a:t>
            </a:r>
            <a:r>
              <a:rPr lang="en-US" sz="2200" i="1" dirty="0" smtClean="0"/>
              <a:t> 08, </a:t>
            </a:r>
            <a:r>
              <a:rPr lang="en-US" sz="2200" i="1" dirty="0" err="1" smtClean="0"/>
              <a:t>Buchli</a:t>
            </a:r>
            <a:r>
              <a:rPr lang="en-US" sz="2200" i="1" dirty="0" smtClean="0"/>
              <a:t> et al. 11, </a:t>
            </a:r>
            <a:r>
              <a:rPr lang="en-US" sz="2200" i="1" dirty="0" err="1" smtClean="0"/>
              <a:t>Dominey</a:t>
            </a:r>
            <a:r>
              <a:rPr lang="en-US" sz="2200" i="1" dirty="0" smtClean="0"/>
              <a:t> et al. 09, </a:t>
            </a:r>
            <a:r>
              <a:rPr lang="en-US" sz="2200" i="1" dirty="0" err="1" smtClean="0"/>
              <a:t>Yousef</a:t>
            </a:r>
            <a:r>
              <a:rPr lang="en-US" sz="2200" i="1" dirty="0"/>
              <a:t> </a:t>
            </a:r>
            <a:r>
              <a:rPr lang="en-US" sz="2200" i="1" dirty="0" smtClean="0"/>
              <a:t>et al. 11, Kim et al. 09, Cortes et al. 07, Kumar et al. 08, Yen et al. 09, </a:t>
            </a:r>
            <a:r>
              <a:rPr lang="en-US" sz="2200" i="1" dirty="0" err="1" smtClean="0"/>
              <a:t>Seo</a:t>
            </a:r>
            <a:r>
              <a:rPr lang="en-US" sz="2200" i="1" dirty="0" smtClean="0"/>
              <a:t> et al. 07]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10004155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Autonomy and bio-inspiration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75" y="908720"/>
            <a:ext cx="3449513" cy="440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08720"/>
            <a:ext cx="2304256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471" y="721271"/>
            <a:ext cx="2915355" cy="237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202" y="3140972"/>
            <a:ext cx="2915355" cy="251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0692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global overview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839" y="836712"/>
            <a:ext cx="901865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Adaptive</a:t>
            </a:r>
            <a:r>
              <a:rPr lang="en-US" sz="2200" dirty="0"/>
              <a:t>:</a:t>
            </a:r>
            <a:r>
              <a:rPr lang="en-US" sz="2200" dirty="0" smtClean="0"/>
              <a:t> situation understanding, personalized behavior – observation,  learning user features </a:t>
            </a:r>
            <a:r>
              <a:rPr lang="en-US" sz="2200" i="1" dirty="0" smtClean="0"/>
              <a:t>[Cortes et al. 07, Kumar et al. 08, Yen et al. 09, Su et al. 11]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>
              <a:solidFill>
                <a:srgbClr val="FFFF00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Easy-to-use, natural, intuitive, interactive, human-like and friendly: multimodal perception and feedback</a:t>
            </a:r>
            <a:r>
              <a:rPr lang="en-US" sz="2200" dirty="0"/>
              <a:t> </a:t>
            </a:r>
            <a:r>
              <a:rPr lang="en-US" sz="2200" i="1" dirty="0" smtClean="0"/>
              <a:t>[Brice et al. 10]</a:t>
            </a:r>
          </a:p>
          <a:p>
            <a:pPr algn="just"/>
            <a:r>
              <a:rPr lang="en-US" sz="2200" i="1" dirty="0">
                <a:solidFill>
                  <a:srgbClr val="FFFF00"/>
                </a:solidFill>
              </a:rPr>
              <a:t> </a:t>
            </a:r>
            <a:r>
              <a:rPr lang="en-US" sz="2200" i="1" dirty="0" smtClean="0">
                <a:solidFill>
                  <a:srgbClr val="FFFF00"/>
                </a:solidFill>
              </a:rPr>
              <a:t>     Typical application fields: medical/health care and </a:t>
            </a:r>
            <a:r>
              <a:rPr lang="en-US" sz="2200" i="1" dirty="0">
                <a:solidFill>
                  <a:srgbClr val="FFFF00"/>
                </a:solidFill>
              </a:rPr>
              <a:t>d</a:t>
            </a:r>
            <a:r>
              <a:rPr lang="en-US" sz="2200" i="1" dirty="0" smtClean="0">
                <a:solidFill>
                  <a:srgbClr val="FFFF00"/>
                </a:solidFill>
              </a:rPr>
              <a:t>omestic service</a:t>
            </a:r>
          </a:p>
          <a:p>
            <a:pPr algn="just"/>
            <a:endParaRPr lang="en-US" sz="2200" i="1" dirty="0" smtClean="0">
              <a:solidFill>
                <a:srgbClr val="FFFF00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T</a:t>
            </a:r>
            <a:r>
              <a:rPr lang="en-US" sz="2200" dirty="0" smtClean="0"/>
              <a:t>actile feedback </a:t>
            </a:r>
            <a:r>
              <a:rPr lang="en-US" sz="2200" i="1" dirty="0"/>
              <a:t>[</a:t>
            </a:r>
            <a:r>
              <a:rPr lang="en-US" sz="2200" i="1" dirty="0" err="1"/>
              <a:t>Prewett</a:t>
            </a:r>
            <a:r>
              <a:rPr lang="en-US" sz="2200" i="1" dirty="0"/>
              <a:t> et al. </a:t>
            </a:r>
            <a:r>
              <a:rPr lang="en-US" sz="2200" i="1" dirty="0" smtClean="0"/>
              <a:t>10</a:t>
            </a:r>
            <a:r>
              <a:rPr lang="en-US" sz="2200" i="1" dirty="0"/>
              <a:t>]</a:t>
            </a:r>
            <a:r>
              <a:rPr lang="en-US" sz="2200" dirty="0" smtClean="0"/>
              <a:t>, virtual/augmented reality [</a:t>
            </a:r>
            <a:r>
              <a:rPr lang="en-US" sz="2200" i="1" dirty="0"/>
              <a:t>Cortes et al. 07, </a:t>
            </a:r>
            <a:r>
              <a:rPr lang="en-US" sz="2200" i="1" dirty="0" err="1" smtClean="0"/>
              <a:t>Zollo</a:t>
            </a:r>
            <a:r>
              <a:rPr lang="en-US" sz="2200" i="1" dirty="0" smtClean="0"/>
              <a:t> et al. 11, </a:t>
            </a:r>
            <a:r>
              <a:rPr lang="en-US" sz="2200" i="1" dirty="0" err="1" smtClean="0"/>
              <a:t>Suh</a:t>
            </a:r>
            <a:r>
              <a:rPr lang="en-US" sz="2200" i="1" dirty="0" smtClean="0"/>
              <a:t> et al. 11, Wall 08</a:t>
            </a:r>
            <a:r>
              <a:rPr lang="en-US" sz="2200" dirty="0" smtClean="0"/>
              <a:t>]</a:t>
            </a:r>
            <a:endParaRPr lang="en-US" sz="2200" i="1" dirty="0" smtClean="0"/>
          </a:p>
          <a:p>
            <a:pPr algn="just"/>
            <a:r>
              <a:rPr lang="en-US" sz="2200" i="1" dirty="0" smtClean="0">
                <a:solidFill>
                  <a:srgbClr val="FFFF00"/>
                </a:solidFill>
              </a:rPr>
              <a:t> </a:t>
            </a:r>
            <a:r>
              <a:rPr lang="en-US" sz="2200" i="1" dirty="0">
                <a:solidFill>
                  <a:srgbClr val="FFFF00"/>
                </a:solidFill>
              </a:rPr>
              <a:t> </a:t>
            </a:r>
            <a:r>
              <a:rPr lang="en-US" sz="2200" i="1" dirty="0" smtClean="0">
                <a:solidFill>
                  <a:srgbClr val="FFFF00"/>
                </a:solidFill>
              </a:rPr>
              <a:t>   Typical </a:t>
            </a:r>
            <a:r>
              <a:rPr lang="en-US" sz="2200" i="1" dirty="0">
                <a:solidFill>
                  <a:srgbClr val="FFFF00"/>
                </a:solidFill>
              </a:rPr>
              <a:t>application fields: </a:t>
            </a:r>
            <a:r>
              <a:rPr lang="en-US" sz="2200" i="1" dirty="0" smtClean="0">
                <a:solidFill>
                  <a:srgbClr val="FFFF00"/>
                </a:solidFill>
              </a:rPr>
              <a:t>surgery, therapy, manipulation, medical,  </a:t>
            </a:r>
          </a:p>
          <a:p>
            <a:pPr algn="just"/>
            <a:r>
              <a:rPr lang="en-US" sz="2200" i="1" dirty="0">
                <a:solidFill>
                  <a:srgbClr val="FFFF00"/>
                </a:solidFill>
              </a:rPr>
              <a:t> </a:t>
            </a:r>
            <a:r>
              <a:rPr lang="en-US" sz="2200" i="1" dirty="0" smtClean="0">
                <a:solidFill>
                  <a:srgbClr val="FFFF00"/>
                </a:solidFill>
              </a:rPr>
              <a:t>    hazardous field</a:t>
            </a:r>
          </a:p>
          <a:p>
            <a:pPr algn="just"/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Higher level of abstraction</a:t>
            </a:r>
            <a:r>
              <a:rPr lang="en-US" sz="2200" dirty="0"/>
              <a:t> </a:t>
            </a:r>
            <a:r>
              <a:rPr lang="en-US" sz="2200" dirty="0" smtClean="0"/>
              <a:t>(task level), decomposition into subtasks</a:t>
            </a:r>
          </a:p>
        </p:txBody>
      </p:sp>
    </p:spTree>
    <p:extLst>
      <p:ext uri="{BB962C8B-B14F-4D97-AF65-F5344CB8AC3E}">
        <p14:creationId xmlns:p14="http://schemas.microsoft.com/office/powerpoint/2010/main" val="1604827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sensor and algorithms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836712"/>
            <a:ext cx="90186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/>
              <a:t>Vision and 3D geometrical sensors: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Human recognition: persons, actions, situations </a:t>
            </a:r>
            <a:r>
              <a:rPr lang="en-US" sz="2200" i="1" dirty="0" smtClean="0"/>
              <a:t>[Bien 07, </a:t>
            </a:r>
            <a:r>
              <a:rPr lang="en-US" sz="2200" i="1" dirty="0" err="1" smtClean="0"/>
              <a:t>Hoilund</a:t>
            </a:r>
            <a:r>
              <a:rPr lang="en-US" sz="2200" i="1" dirty="0" smtClean="0"/>
              <a:t> 12]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Scene processing: better situation understanding </a:t>
            </a:r>
            <a:r>
              <a:rPr lang="en-US" sz="2200" i="1" dirty="0" smtClean="0"/>
              <a:t>[Hartley et al. 00, </a:t>
            </a:r>
            <a:r>
              <a:rPr lang="en-US" sz="2200" i="1" dirty="0" err="1" smtClean="0"/>
              <a:t>Thrun</a:t>
            </a:r>
            <a:r>
              <a:rPr lang="en-US" sz="2200" i="1" dirty="0" smtClean="0"/>
              <a:t> et al. 05, Bishop 07]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T</a:t>
            </a:r>
            <a:r>
              <a:rPr lang="en-US" sz="2200" dirty="0" smtClean="0"/>
              <a:t>emporal, 3D and contextual information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Maniadakis</a:t>
            </a:r>
            <a:r>
              <a:rPr lang="en-US" sz="2200" i="1" dirty="0" smtClean="0"/>
              <a:t> et al. 11]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R</a:t>
            </a:r>
            <a:r>
              <a:rPr lang="en-US" sz="2200" dirty="0" smtClean="0"/>
              <a:t>eliable patterns – occlusion</a:t>
            </a:r>
            <a:r>
              <a:rPr lang="en-US" sz="2200" dirty="0"/>
              <a:t> </a:t>
            </a:r>
            <a:r>
              <a:rPr lang="en-US" sz="2200" dirty="0" smtClean="0"/>
              <a:t>and invariance </a:t>
            </a:r>
            <a:r>
              <a:rPr lang="en-US" sz="2200" i="1" dirty="0" smtClean="0"/>
              <a:t>[Liu et al. 12]</a:t>
            </a:r>
            <a:endParaRPr lang="en-US" sz="2200" i="1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Probabilistic kernel classifiers (RVMs) </a:t>
            </a:r>
            <a:r>
              <a:rPr lang="en-US" sz="2200" i="1" dirty="0" smtClean="0"/>
              <a:t>[Bishop 07]</a:t>
            </a:r>
            <a:endParaRPr lang="en-US" sz="2200" i="1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Probabilistic SLAM with severely underdetermined data set, outdoor SLAM </a:t>
            </a:r>
            <a:r>
              <a:rPr lang="en-US" sz="2200" i="1" dirty="0" smtClean="0"/>
              <a:t>[Chen et al. 11, Adams 07]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E</a:t>
            </a:r>
            <a:r>
              <a:rPr lang="en-US" sz="2200" dirty="0" smtClean="0"/>
              <a:t>fficient and accurate knowledge representation of the environment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Lavalle</a:t>
            </a:r>
            <a:r>
              <a:rPr lang="en-US" sz="2200" i="1" dirty="0" smtClean="0"/>
              <a:t> 06]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Semantic level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21911472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sensor and algorithms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620688"/>
            <a:ext cx="901865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/>
              <a:t>Force/tactile sensors:</a:t>
            </a:r>
            <a:endParaRPr lang="en-US" sz="2200" b="1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G</a:t>
            </a:r>
            <a:r>
              <a:rPr lang="en-US" sz="2200" dirty="0" smtClean="0"/>
              <a:t>uiding, body extenders, coded touch instruction transmission, teaching   by touching, exchange objects, dance or transportation with robots, touch  therapy, surgery, manipulation, grasping, exploration </a:t>
            </a:r>
            <a:r>
              <a:rPr lang="en-US" sz="2100" i="1" dirty="0" smtClean="0"/>
              <a:t>[Argall et al. 10,  </a:t>
            </a:r>
            <a:r>
              <a:rPr lang="en-US" sz="2100" i="1" dirty="0" err="1" smtClean="0"/>
              <a:t>Marcheschi</a:t>
            </a:r>
            <a:r>
              <a:rPr lang="en-US" sz="2100" i="1" dirty="0" smtClean="0"/>
              <a:t> et al. 11, </a:t>
            </a:r>
            <a:r>
              <a:rPr lang="en-US" sz="2100" i="1" dirty="0" err="1" smtClean="0"/>
              <a:t>Zollo</a:t>
            </a:r>
            <a:r>
              <a:rPr lang="en-US" sz="2100" i="1" dirty="0" smtClean="0"/>
              <a:t> et al. 11, </a:t>
            </a:r>
            <a:r>
              <a:rPr lang="en-US" sz="2100" i="1" dirty="0" err="1" smtClean="0"/>
              <a:t>Drumwright</a:t>
            </a:r>
            <a:r>
              <a:rPr lang="en-US" sz="2100" i="1" dirty="0" smtClean="0"/>
              <a:t> et al. 07, </a:t>
            </a:r>
            <a:r>
              <a:rPr lang="en-US" sz="2100" i="1" dirty="0" err="1" smtClean="0"/>
              <a:t>Broekens</a:t>
            </a:r>
            <a:r>
              <a:rPr lang="en-US" sz="2100" i="1" dirty="0" smtClean="0"/>
              <a:t> et al. 09]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Integration </a:t>
            </a:r>
            <a:r>
              <a:rPr lang="en-US" sz="2200" dirty="0"/>
              <a:t>– </a:t>
            </a:r>
            <a:r>
              <a:rPr lang="en-US" sz="2200" dirty="0" smtClean="0"/>
              <a:t>end </a:t>
            </a:r>
            <a:r>
              <a:rPr lang="en-US" sz="2200" dirty="0"/>
              <a:t>effectors – </a:t>
            </a:r>
            <a:r>
              <a:rPr lang="en-US" sz="2200" dirty="0" smtClean="0"/>
              <a:t>humanoid legs </a:t>
            </a:r>
            <a:r>
              <a:rPr lang="en-US" sz="2200" dirty="0"/>
              <a:t>-</a:t>
            </a:r>
            <a:r>
              <a:rPr lang="en-US" sz="2200" dirty="0" smtClean="0"/>
              <a:t> robot hand fingers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Force feedback visualized in surgery </a:t>
            </a:r>
            <a:r>
              <a:rPr lang="en-US" sz="2100" i="1" dirty="0" smtClean="0"/>
              <a:t>[Braun et al. 08]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067512"/>
            <a:ext cx="3370632" cy="253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645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sensor and algorithms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649719"/>
            <a:ext cx="901865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Force </a:t>
            </a:r>
            <a:r>
              <a:rPr lang="en-US" sz="2200" dirty="0"/>
              <a:t>feedback</a:t>
            </a:r>
            <a:r>
              <a:rPr lang="en-US" sz="2200" dirty="0" smtClean="0"/>
              <a:t> for reliable force control (grasping, manipulation, leg locomotion and   stability)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Yousef</a:t>
            </a:r>
            <a:r>
              <a:rPr lang="en-US" sz="2200" i="1" dirty="0" smtClean="0"/>
              <a:t> et al. 11, </a:t>
            </a:r>
            <a:r>
              <a:rPr lang="en-US" sz="2200" i="1" dirty="0" err="1" smtClean="0"/>
              <a:t>Rodic</a:t>
            </a:r>
            <a:r>
              <a:rPr lang="en-US" sz="2200" i="1" dirty="0" smtClean="0"/>
              <a:t> et al. 09, </a:t>
            </a:r>
            <a:r>
              <a:rPr lang="en-US" sz="2200" i="1" dirty="0" err="1" smtClean="0"/>
              <a:t>Tegin</a:t>
            </a:r>
            <a:r>
              <a:rPr lang="en-US" sz="2200" i="1" dirty="0" smtClean="0"/>
              <a:t> et al. 05]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Improved </a:t>
            </a:r>
            <a:r>
              <a:rPr lang="en-US" sz="2200" dirty="0"/>
              <a:t>to enable complex grasping and manipulation with robot hands. </a:t>
            </a:r>
            <a:r>
              <a:rPr lang="en-US" sz="2200" dirty="0" smtClean="0"/>
              <a:t>Soft artificial </a:t>
            </a:r>
            <a:r>
              <a:rPr lang="en-US" sz="2200" dirty="0"/>
              <a:t>skins with highly </a:t>
            </a:r>
            <a:r>
              <a:rPr lang="en-US" sz="2200" dirty="0" smtClean="0"/>
              <a:t>distributed </a:t>
            </a:r>
            <a:r>
              <a:rPr lang="en-US" sz="2200" dirty="0"/>
              <a:t>tactile </a:t>
            </a:r>
            <a:r>
              <a:rPr lang="en-US" sz="2200" dirty="0" smtClean="0"/>
              <a:t>sensors </a:t>
            </a:r>
            <a:r>
              <a:rPr lang="en-US" sz="2200" i="1" dirty="0"/>
              <a:t>[</a:t>
            </a:r>
            <a:r>
              <a:rPr lang="en-US" sz="2200" i="1" dirty="0" err="1"/>
              <a:t>Yousef</a:t>
            </a:r>
            <a:r>
              <a:rPr lang="en-US" sz="2200" i="1" dirty="0"/>
              <a:t> et al. 11</a:t>
            </a:r>
            <a:r>
              <a:rPr lang="en-US" sz="2200" i="1" dirty="0" smtClean="0"/>
              <a:t>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i="1" dirty="0"/>
              <a:t>Suitable processing techniques of their data and extraction of dynamic information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/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599" y="3450968"/>
            <a:ext cx="3563785" cy="213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48846" y="2854242"/>
            <a:ext cx="2138271" cy="333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>
            <a:off x="3751476" y="3933056"/>
            <a:ext cx="3844860" cy="936104"/>
          </a:xfrm>
          <a:prstGeom prst="straightConnector1">
            <a:avLst/>
          </a:prstGeom>
          <a:solidFill>
            <a:srgbClr val="00B8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1415940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sensor and algorithms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980728"/>
            <a:ext cx="901865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/>
              <a:t>Audio sensors, robot language and emotion: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Improvement of speech recognition algorithms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Add language ability  using sophisticated brain models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Parisi</a:t>
            </a:r>
            <a:r>
              <a:rPr lang="en-US" sz="2200" i="1" dirty="0" smtClean="0"/>
              <a:t> 10]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Integration of voice tone</a:t>
            </a:r>
            <a:r>
              <a:rPr lang="en-US" sz="2200" dirty="0"/>
              <a:t>,</a:t>
            </a:r>
            <a:r>
              <a:rPr lang="en-US" sz="2200" dirty="0" smtClean="0"/>
              <a:t> emotion and motivation </a:t>
            </a:r>
            <a:r>
              <a:rPr lang="en-US" sz="2200" i="1" dirty="0"/>
              <a:t>[</a:t>
            </a:r>
            <a:r>
              <a:rPr lang="en-US" sz="2200" i="1" dirty="0" err="1" smtClean="0"/>
              <a:t>Parisi</a:t>
            </a:r>
            <a:r>
              <a:rPr lang="en-US" sz="2200" i="1" dirty="0" smtClean="0"/>
              <a:t> </a:t>
            </a:r>
            <a:r>
              <a:rPr lang="en-US" sz="2200" i="1" dirty="0"/>
              <a:t>10</a:t>
            </a:r>
            <a:r>
              <a:rPr lang="en-US" sz="2200" i="1" dirty="0" smtClean="0"/>
              <a:t>]</a:t>
            </a: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K</a:t>
            </a:r>
            <a:r>
              <a:rPr lang="en-US" sz="2200" dirty="0" smtClean="0"/>
              <a:t>nowledge transfer between robotics and neuroscience</a:t>
            </a:r>
          </a:p>
          <a:p>
            <a:pPr algn="just"/>
            <a:r>
              <a:rPr lang="en-US" sz="2200" i="1" dirty="0" smtClean="0">
                <a:solidFill>
                  <a:srgbClr val="FFFF00"/>
                </a:solidFill>
              </a:rPr>
              <a:t>     Typical </a:t>
            </a:r>
            <a:r>
              <a:rPr lang="en-US" sz="2200" i="1" dirty="0">
                <a:solidFill>
                  <a:srgbClr val="FFFF00"/>
                </a:solidFill>
              </a:rPr>
              <a:t>application fields: </a:t>
            </a:r>
            <a:r>
              <a:rPr lang="en-US" sz="2200" i="1" dirty="0" smtClean="0">
                <a:solidFill>
                  <a:srgbClr val="FFFF00"/>
                </a:solidFill>
              </a:rPr>
              <a:t>service and rehabilitation robotics.</a:t>
            </a:r>
          </a:p>
          <a:p>
            <a:pPr algn="just"/>
            <a:endParaRPr lang="en-US" sz="2200" dirty="0" smtClean="0">
              <a:solidFill>
                <a:srgbClr val="FFFF00"/>
              </a:solidFill>
            </a:endParaRPr>
          </a:p>
          <a:p>
            <a:pPr algn="just"/>
            <a:endParaRPr lang="en-US" sz="2200" dirty="0">
              <a:solidFill>
                <a:srgbClr val="FFFF00"/>
              </a:solidFill>
            </a:endParaRPr>
          </a:p>
          <a:p>
            <a:pPr algn="just"/>
            <a:r>
              <a:rPr lang="en-US" sz="2200" b="1" dirty="0" smtClean="0"/>
              <a:t>Physiological signals: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C</a:t>
            </a:r>
            <a:r>
              <a:rPr lang="en-US" sz="2200" dirty="0" smtClean="0"/>
              <a:t>ontrol the physical HRI during robotic therapy administration of stroke patients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Zollo</a:t>
            </a:r>
            <a:r>
              <a:rPr lang="en-US" sz="2200" i="1" dirty="0" smtClean="0"/>
              <a:t> et al. 11, </a:t>
            </a:r>
            <a:r>
              <a:rPr lang="en-US" sz="2200" i="1" dirty="0" err="1" smtClean="0"/>
              <a:t>Badesa</a:t>
            </a:r>
            <a:r>
              <a:rPr lang="en-US" sz="2200" i="1" dirty="0" smtClean="0"/>
              <a:t> et al. 12]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H</a:t>
            </a:r>
            <a:r>
              <a:rPr lang="en-US" sz="2200" dirty="0" smtClean="0"/>
              <a:t>ealth status monitoring in smart home [</a:t>
            </a:r>
            <a:r>
              <a:rPr lang="en-US" sz="2200" dirty="0" err="1" smtClean="0"/>
              <a:t>Seo</a:t>
            </a:r>
            <a:r>
              <a:rPr lang="en-US" sz="2200" dirty="0" smtClean="0"/>
              <a:t> et al. 07]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878498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sensor and algorithms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764704"/>
            <a:ext cx="3490410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2531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sensor and algorithms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764704"/>
            <a:ext cx="9018657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100" b="1" dirty="0" smtClean="0"/>
              <a:t>Brain machine interfaces:</a:t>
            </a:r>
            <a:endParaRPr lang="en-US" sz="21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100" dirty="0" smtClean="0"/>
              <a:t>Help paralyzed people to perform daily tasks with a robotic arm </a:t>
            </a:r>
            <a:r>
              <a:rPr lang="en-US" sz="1700" i="1" dirty="0" smtClean="0"/>
              <a:t>[Kennel et al. 12]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100" dirty="0" smtClean="0"/>
              <a:t>Adaptation of manipulator´s technology </a:t>
            </a:r>
            <a:r>
              <a:rPr lang="en-US" sz="1700" i="1" dirty="0" smtClean="0"/>
              <a:t>[Kennel et al. 12]</a:t>
            </a:r>
            <a:endParaRPr lang="en-US" sz="17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100" dirty="0" smtClean="0"/>
              <a:t>Improvement of brain signal extraction, processing and connection to the robot </a:t>
            </a:r>
            <a:r>
              <a:rPr lang="en-US" sz="1700" i="1" dirty="0" smtClean="0"/>
              <a:t>[Kennel et al. 12, Kim et al. 09]</a:t>
            </a:r>
            <a:endParaRPr lang="en-US" sz="17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100" dirty="0"/>
              <a:t>T</a:t>
            </a:r>
            <a:r>
              <a:rPr lang="en-US" sz="2100" dirty="0" smtClean="0"/>
              <a:t>actile feedbacks for efficient manipulation </a:t>
            </a:r>
            <a:r>
              <a:rPr lang="en-US" sz="1700" i="1" dirty="0" smtClean="0"/>
              <a:t>[Kim et al. 09]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100" dirty="0"/>
              <a:t>I</a:t>
            </a:r>
            <a:r>
              <a:rPr lang="en-US" sz="2100" dirty="0" smtClean="0"/>
              <a:t>mpedance control and decoding from the brain of the intended mechanical impedance </a:t>
            </a:r>
            <a:r>
              <a:rPr lang="en-US" sz="1700" i="1" dirty="0" smtClean="0"/>
              <a:t>[Kim et al. 09]</a:t>
            </a:r>
            <a:endParaRPr lang="en-US" sz="17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100" dirty="0" smtClean="0"/>
              <a:t>Decoding high level tasks from the brain, more autonomous robotic systems, finding the optimal level of autonomy </a:t>
            </a:r>
            <a:r>
              <a:rPr lang="en-US" sz="1700" i="1" dirty="0" smtClean="0"/>
              <a:t>[Kim et al. 09]</a:t>
            </a:r>
            <a:endParaRPr lang="en-US" sz="1700" dirty="0" smtClean="0"/>
          </a:p>
          <a:p>
            <a:pPr algn="just"/>
            <a:endParaRPr lang="en-US" sz="19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dirty="0"/>
          </a:p>
          <a:p>
            <a:pPr algn="just"/>
            <a:endParaRPr lang="en-US" sz="1900" dirty="0" smtClean="0"/>
          </a:p>
          <a:p>
            <a:pPr algn="just"/>
            <a:endParaRPr lang="en-US" sz="19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dirty="0" smtClean="0"/>
          </a:p>
          <a:p>
            <a:pPr algn="just"/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439614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641208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User interface, human robot interaction: sensor and algorithms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620688"/>
            <a:ext cx="901865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/>
              <a:t>Development environment: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E</a:t>
            </a:r>
            <a:r>
              <a:rPr lang="en-US" sz="2200" dirty="0" smtClean="0"/>
              <a:t>asy </a:t>
            </a:r>
            <a:r>
              <a:rPr lang="en-US" sz="2200" dirty="0"/>
              <a:t>integration of </a:t>
            </a:r>
            <a:r>
              <a:rPr lang="en-US" sz="2200" dirty="0" smtClean="0"/>
              <a:t>commercial industrial </a:t>
            </a:r>
            <a:r>
              <a:rPr lang="en-US" sz="2200" dirty="0"/>
              <a:t>automation and new perception technologies </a:t>
            </a:r>
            <a:r>
              <a:rPr lang="en-US" sz="2200" dirty="0" smtClean="0"/>
              <a:t>will be provided by </a:t>
            </a:r>
            <a:r>
              <a:rPr lang="en-US" sz="2200" dirty="0"/>
              <a:t>the extension of </a:t>
            </a:r>
            <a:r>
              <a:rPr lang="en-US" sz="2200" dirty="0" smtClean="0"/>
              <a:t>ROS (robot operating system)</a:t>
            </a:r>
            <a:endParaRPr lang="en-US" sz="2200" b="1" dirty="0"/>
          </a:p>
          <a:p>
            <a:pPr marL="342900" indent="-342900" algn="just">
              <a:buFont typeface="Arial" pitchFamily="34" charset="0"/>
              <a:buChar char="•"/>
            </a:pPr>
            <a:endParaRPr lang="en-US" sz="2200" b="1" dirty="0"/>
          </a:p>
          <a:p>
            <a:pPr algn="just"/>
            <a:r>
              <a:rPr lang="en-US" sz="2200" b="1" dirty="0" smtClean="0"/>
              <a:t>Simulation environment: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M</a:t>
            </a:r>
            <a:r>
              <a:rPr lang="en-US" sz="2200" dirty="0" smtClean="0"/>
              <a:t>edical/health care, surgery </a:t>
            </a:r>
            <a:r>
              <a:rPr lang="en-US" sz="2200" dirty="0"/>
              <a:t>and in domestic/personal </a:t>
            </a:r>
            <a:r>
              <a:rPr lang="en-US" sz="2200" dirty="0" smtClean="0"/>
              <a:t>service. Handicapped patients using BMI to control a robot will use simulations to select or reject a planned task </a:t>
            </a:r>
            <a:r>
              <a:rPr lang="en-US" sz="2200" i="1" dirty="0" smtClean="0"/>
              <a:t>[Braun et al. </a:t>
            </a:r>
            <a:r>
              <a:rPr lang="en-US" sz="2200" i="1" dirty="0"/>
              <a:t>08, Kennel et al. </a:t>
            </a:r>
            <a:r>
              <a:rPr lang="en-US" sz="2200" i="1" dirty="0" smtClean="0"/>
              <a:t>12</a:t>
            </a:r>
            <a:r>
              <a:rPr lang="en-US" sz="2200" i="1" dirty="0"/>
              <a:t>]</a:t>
            </a: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algn="just"/>
            <a:r>
              <a:rPr lang="en-US" sz="2200" b="1" dirty="0" smtClean="0"/>
              <a:t>Sensor fusion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b="1" dirty="0"/>
          </a:p>
          <a:p>
            <a:pPr algn="just"/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dirty="0"/>
          </a:p>
          <a:p>
            <a:pPr algn="just"/>
            <a:endParaRPr lang="en-US" sz="1900" dirty="0" smtClean="0"/>
          </a:p>
          <a:p>
            <a:pPr algn="just"/>
            <a:endParaRPr lang="en-US" sz="19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dirty="0" smtClean="0"/>
          </a:p>
          <a:p>
            <a:pPr algn="just"/>
            <a:endParaRPr lang="en-US" sz="19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04137"/>
            <a:ext cx="2664296" cy="190656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17032"/>
            <a:ext cx="3134550" cy="185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3986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Control and planning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834092"/>
            <a:ext cx="9018657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/>
              <a:t>Control: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Bio-inspired </a:t>
            </a:r>
            <a:r>
              <a:rPr lang="en-US" sz="2200" dirty="0" smtClean="0"/>
              <a:t>controllers</a:t>
            </a:r>
            <a:r>
              <a:rPr lang="en-US" sz="2200" dirty="0"/>
              <a:t> – neural </a:t>
            </a:r>
            <a:r>
              <a:rPr lang="en-US" sz="2200" dirty="0" smtClean="0"/>
              <a:t>models – adaptive learning </a:t>
            </a:r>
            <a:r>
              <a:rPr lang="en-US" sz="2200" i="1" dirty="0" smtClean="0"/>
              <a:t>[Roy et al. 10]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A</a:t>
            </a:r>
            <a:r>
              <a:rPr lang="en-US" sz="2200" dirty="0" smtClean="0"/>
              <a:t>utomatic </a:t>
            </a:r>
            <a:r>
              <a:rPr lang="en-US" sz="2200" dirty="0"/>
              <a:t>grasping of unknown </a:t>
            </a:r>
            <a:r>
              <a:rPr lang="en-US" sz="2200" dirty="0" smtClean="0"/>
              <a:t>objects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Richsfeld</a:t>
            </a:r>
            <a:r>
              <a:rPr lang="en-US" sz="2200" i="1" dirty="0" smtClean="0"/>
              <a:t> et al. 09]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Approach human-like </a:t>
            </a:r>
            <a:r>
              <a:rPr lang="en-US" sz="2200" dirty="0"/>
              <a:t>manipulation. </a:t>
            </a:r>
            <a:r>
              <a:rPr lang="en-US" sz="2200" dirty="0" smtClean="0"/>
              <a:t>Progress of tactile sensors integrated into robot hands [</a:t>
            </a:r>
            <a:r>
              <a:rPr lang="en-US" sz="2200" i="1" dirty="0" err="1" smtClean="0"/>
              <a:t>Yousef</a:t>
            </a:r>
            <a:r>
              <a:rPr lang="en-US" sz="2200" i="1" dirty="0" smtClean="0"/>
              <a:t> </a:t>
            </a:r>
            <a:r>
              <a:rPr lang="en-US" sz="2200" i="1" dirty="0"/>
              <a:t>et al. 11, </a:t>
            </a:r>
            <a:r>
              <a:rPr lang="en-US" sz="2200" i="1" dirty="0" smtClean="0"/>
              <a:t>Kim et al. 09]</a:t>
            </a: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Underactuation of </a:t>
            </a:r>
            <a:r>
              <a:rPr lang="en-US" sz="2200" dirty="0" smtClean="0"/>
              <a:t>robot hands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Prattichizzo</a:t>
            </a:r>
            <a:r>
              <a:rPr lang="en-US" sz="2200" i="1" dirty="0" smtClean="0"/>
              <a:t> et al. 12]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Locomotion strategies using recent CPGs models and complex neural </a:t>
            </a:r>
            <a:r>
              <a:rPr lang="en-US" sz="2200" dirty="0" smtClean="0"/>
              <a:t>mechanisms. Knowledge </a:t>
            </a:r>
            <a:r>
              <a:rPr lang="en-US" sz="2200" dirty="0"/>
              <a:t>transfer </a:t>
            </a:r>
            <a:r>
              <a:rPr lang="en-US" sz="2200" dirty="0" smtClean="0"/>
              <a:t>with neuroscience. Reliable </a:t>
            </a:r>
            <a:r>
              <a:rPr lang="en-US" sz="2200" dirty="0"/>
              <a:t>controller for legged robotic </a:t>
            </a:r>
            <a:r>
              <a:rPr lang="en-US" sz="2200" dirty="0" smtClean="0"/>
              <a:t>locomotion [</a:t>
            </a:r>
            <a:r>
              <a:rPr lang="en-US" sz="2200" i="1" dirty="0" err="1"/>
              <a:t>Ljspeert</a:t>
            </a:r>
            <a:r>
              <a:rPr lang="en-US" sz="2200" i="1" dirty="0"/>
              <a:t> </a:t>
            </a:r>
            <a:r>
              <a:rPr lang="en-US" sz="2200" i="1" dirty="0" smtClean="0"/>
              <a:t>08</a:t>
            </a:r>
            <a:r>
              <a:rPr lang="en-US" sz="2200" i="1" dirty="0"/>
              <a:t>, </a:t>
            </a:r>
            <a:r>
              <a:rPr lang="en-US" sz="2200" i="1" dirty="0" err="1"/>
              <a:t>Buchli</a:t>
            </a:r>
            <a:r>
              <a:rPr lang="en-US" sz="2200" i="1" dirty="0"/>
              <a:t> et al. 11</a:t>
            </a:r>
            <a:r>
              <a:rPr lang="en-US" sz="2200" dirty="0" smtClean="0"/>
              <a:t>]</a:t>
            </a:r>
            <a:endParaRPr lang="en-US" sz="22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A</a:t>
            </a:r>
            <a:r>
              <a:rPr lang="en-US" sz="2200" dirty="0" smtClean="0"/>
              <a:t>daptive </a:t>
            </a:r>
            <a:r>
              <a:rPr lang="en-US" sz="2200" dirty="0"/>
              <a:t>impedance control on </a:t>
            </a:r>
            <a:r>
              <a:rPr lang="en-US" sz="2200" dirty="0" smtClean="0"/>
              <a:t>end effectors, legs</a:t>
            </a:r>
            <a:r>
              <a:rPr lang="en-US" sz="2200" dirty="0"/>
              <a:t> </a:t>
            </a:r>
            <a:r>
              <a:rPr lang="en-US" sz="2200" dirty="0" smtClean="0"/>
              <a:t>and fingers </a:t>
            </a:r>
            <a:r>
              <a:rPr lang="en-US" sz="2200" dirty="0"/>
              <a:t>of </a:t>
            </a:r>
            <a:r>
              <a:rPr lang="en-US" sz="2200" dirty="0" smtClean="0"/>
              <a:t>robot hands</a:t>
            </a:r>
            <a:r>
              <a:rPr lang="en-US" sz="2200" dirty="0"/>
              <a:t>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Rodic</a:t>
            </a:r>
            <a:r>
              <a:rPr lang="en-US" sz="2200" i="1" dirty="0" smtClean="0"/>
              <a:t> et al. 09]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‘‘</a:t>
            </a:r>
            <a:r>
              <a:rPr lang="en-US" sz="2200" dirty="0"/>
              <a:t>S</a:t>
            </a:r>
            <a:r>
              <a:rPr lang="en-US" sz="2200" dirty="0" smtClean="0"/>
              <a:t>oft </a:t>
            </a:r>
            <a:r>
              <a:rPr lang="en-US" sz="2200" dirty="0"/>
              <a:t>actuation” </a:t>
            </a:r>
            <a:r>
              <a:rPr lang="en-US" sz="2200" dirty="0" smtClean="0"/>
              <a:t>systems. Better </a:t>
            </a:r>
            <a:r>
              <a:rPr lang="en-US" sz="2200" dirty="0"/>
              <a:t>artificial </a:t>
            </a:r>
            <a:r>
              <a:rPr lang="en-US" sz="2200" dirty="0" smtClean="0"/>
              <a:t>muscle control </a:t>
            </a:r>
            <a:r>
              <a:rPr lang="en-US" sz="2200" i="1" dirty="0" smtClean="0"/>
              <a:t>[</a:t>
            </a:r>
            <a:r>
              <a:rPr lang="en-US" sz="2200" i="1" dirty="0"/>
              <a:t>Kim et al. 09]</a:t>
            </a:r>
            <a:endParaRPr lang="en-US" sz="2200" dirty="0"/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b="1" dirty="0" smtClean="0"/>
          </a:p>
        </p:txBody>
      </p:sp>
    </p:spTree>
    <p:extLst>
      <p:ext uri="{BB962C8B-B14F-4D97-AF65-F5344CB8AC3E}">
        <p14:creationId xmlns:p14="http://schemas.microsoft.com/office/powerpoint/2010/main" val="30795638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Control and planning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620688"/>
            <a:ext cx="901865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/>
              <a:t>Automatic path/motion planning: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O</a:t>
            </a:r>
            <a:r>
              <a:rPr lang="en-US" sz="2200" dirty="0" smtClean="0"/>
              <a:t>ptimal </a:t>
            </a:r>
            <a:r>
              <a:rPr lang="en-US" sz="2200" dirty="0"/>
              <a:t>paths </a:t>
            </a:r>
            <a:r>
              <a:rPr lang="en-US" sz="2200" dirty="0" smtClean="0"/>
              <a:t>with </a:t>
            </a:r>
            <a:r>
              <a:rPr lang="en-US" sz="2200" dirty="0"/>
              <a:t>geometrical and differential </a:t>
            </a:r>
            <a:r>
              <a:rPr lang="en-US" sz="2200" dirty="0" smtClean="0"/>
              <a:t>constraints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Lavalle</a:t>
            </a:r>
            <a:r>
              <a:rPr lang="en-US" sz="2200" i="1" dirty="0" smtClean="0"/>
              <a:t> 06]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Efficient motion </a:t>
            </a:r>
            <a:r>
              <a:rPr lang="en-US" sz="2200" dirty="0"/>
              <a:t>planning </a:t>
            </a:r>
            <a:r>
              <a:rPr lang="en-US" sz="2200" dirty="0" smtClean="0"/>
              <a:t>with </a:t>
            </a:r>
            <a:r>
              <a:rPr lang="en-US" sz="2200" dirty="0"/>
              <a:t>uncertainty in perception. B</a:t>
            </a:r>
            <a:r>
              <a:rPr lang="en-US" sz="2200" dirty="0" smtClean="0"/>
              <a:t>etter </a:t>
            </a:r>
            <a:r>
              <a:rPr lang="en-US" sz="2200" dirty="0"/>
              <a:t>information space representations</a:t>
            </a:r>
            <a:r>
              <a:rPr lang="en-US" sz="2200" dirty="0" smtClean="0"/>
              <a:t>. </a:t>
            </a:r>
            <a:r>
              <a:rPr lang="en-US" sz="2200" dirty="0"/>
              <a:t>D</a:t>
            </a:r>
            <a:r>
              <a:rPr lang="en-US" sz="2200" dirty="0" smtClean="0"/>
              <a:t>ynamic environments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Thrun</a:t>
            </a:r>
            <a:r>
              <a:rPr lang="en-US" sz="2200" i="1" dirty="0" smtClean="0"/>
              <a:t> et al. 05, Roy et al. 11, </a:t>
            </a:r>
            <a:r>
              <a:rPr lang="en-US" sz="2200" i="1" dirty="0" err="1" smtClean="0"/>
              <a:t>Drumwright</a:t>
            </a:r>
            <a:r>
              <a:rPr lang="en-US" sz="2200" i="1" dirty="0" smtClean="0"/>
              <a:t> et al. 07]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S</a:t>
            </a:r>
            <a:r>
              <a:rPr lang="en-US" sz="2200" dirty="0" smtClean="0"/>
              <a:t>emantic </a:t>
            </a:r>
            <a:r>
              <a:rPr lang="en-US" sz="2200" dirty="0"/>
              <a:t>information for path </a:t>
            </a:r>
            <a:r>
              <a:rPr lang="en-US" sz="2200" dirty="0" smtClean="0"/>
              <a:t>planning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Planning toward non-stationary </a:t>
            </a:r>
            <a:r>
              <a:rPr lang="en-US" sz="2200" dirty="0" smtClean="0"/>
              <a:t>goals</a:t>
            </a:r>
          </a:p>
          <a:p>
            <a:pPr algn="just"/>
            <a:endParaRPr lang="en-US" sz="2200" dirty="0" smtClean="0"/>
          </a:p>
          <a:p>
            <a:pPr algn="just"/>
            <a:endParaRPr lang="en-US" sz="2200" dirty="0" smtClean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sz="2200" dirty="0" smtClean="0"/>
              <a:t>Humanoids: </a:t>
            </a:r>
            <a:r>
              <a:rPr lang="en-US" sz="2200" i="1" dirty="0"/>
              <a:t>[</a:t>
            </a:r>
            <a:r>
              <a:rPr lang="en-US" sz="2200" i="1" dirty="0" err="1"/>
              <a:t>Drumwright</a:t>
            </a:r>
            <a:r>
              <a:rPr lang="en-US" sz="2200" i="1" dirty="0"/>
              <a:t> et al. 07</a:t>
            </a:r>
            <a:r>
              <a:rPr lang="en-US" sz="2200" i="1" dirty="0" smtClean="0"/>
              <a:t>]</a:t>
            </a:r>
            <a:endParaRPr lang="en-US" sz="2200" dirty="0" smtClean="0"/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200" dirty="0"/>
              <a:t>R</a:t>
            </a:r>
            <a:r>
              <a:rPr lang="en-US" sz="2200" dirty="0" smtClean="0"/>
              <a:t>eaching and SLAM with </a:t>
            </a:r>
            <a:r>
              <a:rPr lang="en-US" sz="2200" dirty="0"/>
              <a:t>moving </a:t>
            </a:r>
            <a:r>
              <a:rPr lang="en-US" sz="2200" dirty="0" smtClean="0"/>
              <a:t>obstacles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200" dirty="0"/>
              <a:t>L</a:t>
            </a:r>
            <a:r>
              <a:rPr lang="en-US" sz="2200" dirty="0" smtClean="0"/>
              <a:t>ocomotion </a:t>
            </a:r>
            <a:r>
              <a:rPr lang="en-US" sz="2200" dirty="0"/>
              <a:t>and planning under </a:t>
            </a:r>
            <a:r>
              <a:rPr lang="en-US" sz="2200" dirty="0" smtClean="0"/>
              <a:t>uncertainty</a:t>
            </a:r>
          </a:p>
          <a:p>
            <a:pPr marL="800100" lvl="1" indent="-342900" algn="just">
              <a:buFont typeface="Arial" pitchFamily="34" charset="0"/>
              <a:buChar char="•"/>
            </a:pPr>
            <a:r>
              <a:rPr lang="en-US" sz="2200" dirty="0"/>
              <a:t>B</a:t>
            </a:r>
            <a:r>
              <a:rPr lang="en-US" sz="2200" dirty="0" smtClean="0"/>
              <a:t>etter tradeoff </a:t>
            </a:r>
            <a:r>
              <a:rPr lang="en-US" sz="2200" dirty="0"/>
              <a:t>between exploration and </a:t>
            </a:r>
            <a:r>
              <a:rPr lang="en-US" sz="2200" dirty="0" smtClean="0"/>
              <a:t>exploitation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b="1" dirty="0" smtClean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991" y="2132857"/>
            <a:ext cx="3811497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1434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Modular robotics and multi-agent systems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782409"/>
            <a:ext cx="901865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9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Autonomous </a:t>
            </a:r>
            <a:r>
              <a:rPr lang="en-US" sz="2200" dirty="0"/>
              <a:t>robot teams –</a:t>
            </a:r>
            <a:r>
              <a:rPr lang="en-US" sz="2200" dirty="0" smtClean="0"/>
              <a:t> self operations on team members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Bekey</a:t>
            </a:r>
            <a:r>
              <a:rPr lang="en-US" sz="2200" i="1" dirty="0" smtClean="0"/>
              <a:t> 07]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Self-organizing </a:t>
            </a:r>
            <a:r>
              <a:rPr lang="en-US" sz="2200" dirty="0"/>
              <a:t>teams – </a:t>
            </a:r>
            <a:r>
              <a:rPr lang="en-US" sz="2200" dirty="0" smtClean="0"/>
              <a:t>learning </a:t>
            </a:r>
            <a:r>
              <a:rPr lang="en-US" sz="2200" dirty="0"/>
              <a:t>new behaviors – self-coordinated – propagating </a:t>
            </a:r>
            <a:r>
              <a:rPr lang="en-US" sz="2200" dirty="0" smtClean="0"/>
              <a:t>information </a:t>
            </a:r>
            <a:r>
              <a:rPr lang="en-US" sz="2200" i="1" dirty="0"/>
              <a:t>[</a:t>
            </a:r>
            <a:r>
              <a:rPr lang="en-US" sz="2200" i="1" dirty="0" err="1" smtClean="0"/>
              <a:t>Siciliano</a:t>
            </a:r>
            <a:r>
              <a:rPr lang="en-US" sz="2200" i="1" dirty="0" smtClean="0"/>
              <a:t> </a:t>
            </a:r>
            <a:r>
              <a:rPr lang="en-US" sz="2200" i="1" dirty="0"/>
              <a:t>08</a:t>
            </a:r>
            <a:r>
              <a:rPr lang="en-US" sz="2200" i="1" dirty="0" smtClean="0"/>
              <a:t>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High-secured wireless network – share </a:t>
            </a:r>
            <a:r>
              <a:rPr lang="en-US" sz="2200" dirty="0" smtClean="0"/>
              <a:t>knowledge</a:t>
            </a:r>
            <a:r>
              <a:rPr lang="en-US" sz="2200" dirty="0"/>
              <a:t> – decentralize components – remote </a:t>
            </a:r>
            <a:r>
              <a:rPr lang="en-US" sz="2200" dirty="0" smtClean="0"/>
              <a:t>control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Efficient, collision-free and fault-tolerant traffic control strategies applied on AGV systems in automatic </a:t>
            </a:r>
            <a:r>
              <a:rPr lang="en-US" sz="2200" dirty="0" smtClean="0"/>
              <a:t>warehouses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Olmi</a:t>
            </a:r>
            <a:r>
              <a:rPr lang="en-US" sz="2200" i="1" dirty="0" smtClean="0"/>
              <a:t> et al. 11]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Teams of robot </a:t>
            </a:r>
            <a:r>
              <a:rPr lang="en-US" sz="2200" dirty="0" smtClean="0"/>
              <a:t>tractors using sensor networks [</a:t>
            </a:r>
            <a:r>
              <a:rPr lang="en-US" sz="2200" dirty="0" err="1" smtClean="0"/>
              <a:t>Oetomo</a:t>
            </a:r>
            <a:r>
              <a:rPr lang="en-US" sz="2200" dirty="0" smtClean="0"/>
              <a:t> et al. 10]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1900" b="1" dirty="0" smtClean="0"/>
          </a:p>
        </p:txBody>
      </p:sp>
    </p:spTree>
    <p:extLst>
      <p:ext uri="{BB962C8B-B14F-4D97-AF65-F5344CB8AC3E}">
        <p14:creationId xmlns:p14="http://schemas.microsoft.com/office/powerpoint/2010/main" val="63248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Advanced cognition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24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481890"/>
            <a:ext cx="901865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2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Using behavioral systems – dynamic </a:t>
            </a:r>
            <a:r>
              <a:rPr lang="en-US" sz="2200" dirty="0" smtClean="0"/>
              <a:t>changes </a:t>
            </a:r>
            <a:r>
              <a:rPr lang="en-US" sz="2000" i="1" dirty="0" smtClean="0"/>
              <a:t>[Lee et al. 07, </a:t>
            </a:r>
            <a:r>
              <a:rPr lang="en-US" sz="2000" i="1" dirty="0" err="1" smtClean="0"/>
              <a:t>Siciliano</a:t>
            </a:r>
            <a:r>
              <a:rPr lang="en-US" sz="2000" i="1" dirty="0" smtClean="0"/>
              <a:t> et al. 08]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Easy robot behavior teaching with interactions, even for ordinary </a:t>
            </a:r>
            <a:r>
              <a:rPr lang="en-US" sz="2200" dirty="0" smtClean="0"/>
              <a:t>people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Improvement of reinforcement learning and programming by demonstration </a:t>
            </a:r>
            <a:r>
              <a:rPr lang="en-US" sz="2200" dirty="0" smtClean="0"/>
              <a:t>techniques </a:t>
            </a:r>
            <a:r>
              <a:rPr lang="en-US" sz="2200" i="1" dirty="0" smtClean="0"/>
              <a:t>[</a:t>
            </a:r>
            <a:r>
              <a:rPr lang="en-US" sz="2200" i="1" dirty="0" err="1"/>
              <a:t>Siciliano</a:t>
            </a:r>
            <a:r>
              <a:rPr lang="en-US" sz="2200" i="1" dirty="0"/>
              <a:t> et al. </a:t>
            </a:r>
            <a:r>
              <a:rPr lang="en-US" sz="2200" i="1" dirty="0" smtClean="0"/>
              <a:t>08, Argall et al. 08, </a:t>
            </a:r>
            <a:r>
              <a:rPr lang="en-US" sz="2200" i="1" dirty="0" err="1" smtClean="0"/>
              <a:t>Thomaz</a:t>
            </a:r>
            <a:r>
              <a:rPr lang="en-US" sz="2200" i="1" dirty="0" smtClean="0"/>
              <a:t> et al. 08, </a:t>
            </a:r>
            <a:r>
              <a:rPr lang="en-US" sz="2200" i="1" dirty="0" err="1" smtClean="0"/>
              <a:t>Khamassi</a:t>
            </a:r>
            <a:r>
              <a:rPr lang="en-US" sz="2200" i="1" dirty="0"/>
              <a:t> </a:t>
            </a:r>
            <a:r>
              <a:rPr lang="en-US" sz="2200" i="1" dirty="0" smtClean="0"/>
              <a:t>et al. 11, Bien et al. 07]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Deeper exploitation of the temporal dimension of sensory </a:t>
            </a:r>
            <a:r>
              <a:rPr lang="en-US" sz="2200" dirty="0" smtClean="0"/>
              <a:t>information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Maniadakis</a:t>
            </a:r>
            <a:r>
              <a:rPr lang="en-US" sz="2200" i="1" dirty="0" smtClean="0"/>
              <a:t> et al. 11]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Language – </a:t>
            </a:r>
            <a:r>
              <a:rPr lang="en-US" sz="2200" dirty="0" smtClean="0"/>
              <a:t>voice tone, </a:t>
            </a:r>
            <a:r>
              <a:rPr lang="en-US" sz="2200" dirty="0"/>
              <a:t>emotion –</a:t>
            </a:r>
            <a:r>
              <a:rPr lang="en-US" sz="2200" dirty="0" smtClean="0"/>
              <a:t> knowledge </a:t>
            </a:r>
            <a:r>
              <a:rPr lang="en-US" sz="2200" dirty="0"/>
              <a:t>transfer </a:t>
            </a:r>
            <a:r>
              <a:rPr lang="en-US" sz="2200" i="1" dirty="0" smtClean="0"/>
              <a:t>[</a:t>
            </a:r>
            <a:r>
              <a:rPr lang="en-US" sz="2200" i="1" dirty="0" err="1"/>
              <a:t>Parisi</a:t>
            </a:r>
            <a:r>
              <a:rPr lang="en-US" sz="2200" i="1" dirty="0"/>
              <a:t>, 10</a:t>
            </a:r>
            <a:r>
              <a:rPr lang="en-US" sz="2200" i="1" dirty="0" smtClean="0"/>
              <a:t>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In addition to cognition, use </a:t>
            </a:r>
            <a:r>
              <a:rPr lang="en-US" sz="2200" dirty="0"/>
              <a:t>of internal </a:t>
            </a:r>
            <a:r>
              <a:rPr lang="en-US" sz="2200" dirty="0" smtClean="0"/>
              <a:t>robotics </a:t>
            </a:r>
            <a:r>
              <a:rPr lang="en-US" sz="2200" i="1" dirty="0"/>
              <a:t>[</a:t>
            </a:r>
            <a:r>
              <a:rPr lang="en-US" sz="2200" i="1" dirty="0" err="1"/>
              <a:t>Parisi</a:t>
            </a:r>
            <a:r>
              <a:rPr lang="en-US" sz="2200" i="1" dirty="0"/>
              <a:t>, </a:t>
            </a:r>
            <a:r>
              <a:rPr lang="en-US" sz="2200" i="1" dirty="0" smtClean="0"/>
              <a:t>10, </a:t>
            </a:r>
            <a:r>
              <a:rPr lang="en-US" sz="2200" i="1" dirty="0" err="1" smtClean="0"/>
              <a:t>Ziemke</a:t>
            </a:r>
            <a:r>
              <a:rPr lang="en-US" sz="2200" i="1" dirty="0" smtClean="0"/>
              <a:t> 07]</a:t>
            </a:r>
            <a:endParaRPr lang="en-US" sz="2200" i="1" dirty="0"/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1900" b="1" dirty="0" smtClean="0"/>
          </a:p>
        </p:txBody>
      </p:sp>
    </p:spTree>
    <p:extLst>
      <p:ext uri="{BB962C8B-B14F-4D97-AF65-F5344CB8AC3E}">
        <p14:creationId xmlns:p14="http://schemas.microsoft.com/office/powerpoint/2010/main" val="42321008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Safety and security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327323"/>
            <a:ext cx="9018657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9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Safety measures adapted to human robot </a:t>
            </a:r>
            <a:r>
              <a:rPr lang="en-US" sz="2200" dirty="0" smtClean="0"/>
              <a:t>collaboration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Intensive use of sensors to ensure human </a:t>
            </a:r>
            <a:r>
              <a:rPr lang="en-US" sz="2200" dirty="0" smtClean="0"/>
              <a:t>safety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Reliable </a:t>
            </a:r>
            <a:r>
              <a:rPr lang="en-US" sz="2200" dirty="0"/>
              <a:t>human risk estimators and safety action </a:t>
            </a:r>
            <a:r>
              <a:rPr lang="en-US" sz="2200" dirty="0" smtClean="0"/>
              <a:t>models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Use of </a:t>
            </a:r>
            <a:r>
              <a:rPr lang="en-US" sz="2200" dirty="0" smtClean="0"/>
              <a:t>tactile </a:t>
            </a:r>
            <a:r>
              <a:rPr lang="en-US" sz="2200" dirty="0"/>
              <a:t>sensors </a:t>
            </a:r>
            <a:r>
              <a:rPr lang="en-US" sz="2200" dirty="0" smtClean="0"/>
              <a:t>for collision detection </a:t>
            </a:r>
            <a:r>
              <a:rPr lang="en-US" sz="2200" i="1" dirty="0" smtClean="0"/>
              <a:t>[Argall et al. 10]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Methods recovering </a:t>
            </a:r>
            <a:r>
              <a:rPr lang="en-US" sz="2200" dirty="0"/>
              <a:t>from </a:t>
            </a:r>
            <a:r>
              <a:rPr lang="en-US" sz="2200" dirty="0" smtClean="0"/>
              <a:t>collisions, consideration of temporal </a:t>
            </a:r>
            <a:r>
              <a:rPr lang="en-US" sz="2200" dirty="0"/>
              <a:t>persistent physical interactions </a:t>
            </a:r>
            <a:r>
              <a:rPr lang="en-US" sz="2200" i="1" dirty="0"/>
              <a:t>[Argall et al. 10</a:t>
            </a:r>
            <a:r>
              <a:rPr lang="en-US" sz="2200" i="1" dirty="0" smtClean="0"/>
              <a:t>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Robustness </a:t>
            </a:r>
            <a:r>
              <a:rPr lang="en-US" sz="2200" dirty="0" smtClean="0"/>
              <a:t>against </a:t>
            </a:r>
            <a:r>
              <a:rPr lang="en-US" sz="2200" dirty="0"/>
              <a:t>attacks from the </a:t>
            </a:r>
            <a:r>
              <a:rPr lang="en-US" sz="2200" dirty="0" smtClean="0"/>
              <a:t>network </a:t>
            </a:r>
            <a:r>
              <a:rPr lang="en-US" sz="2200" i="1" dirty="0" smtClean="0"/>
              <a:t>[Denning 09]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Safety and dependability </a:t>
            </a:r>
            <a:r>
              <a:rPr lang="en-US" sz="2200" dirty="0"/>
              <a:t>metrics </a:t>
            </a:r>
            <a:r>
              <a:rPr lang="en-US" sz="2200" dirty="0" smtClean="0"/>
              <a:t>to </a:t>
            </a:r>
            <a:r>
              <a:rPr lang="en-US" sz="2200" dirty="0"/>
              <a:t>successfully introduce robots in everyday </a:t>
            </a:r>
            <a:r>
              <a:rPr lang="en-US" sz="2200" dirty="0" smtClean="0"/>
              <a:t>environments </a:t>
            </a:r>
            <a:r>
              <a:rPr lang="en-US" sz="2200" i="1" dirty="0"/>
              <a:t>[Denning 09</a:t>
            </a:r>
            <a:r>
              <a:rPr lang="en-US" sz="2200" i="1" dirty="0" smtClean="0"/>
              <a:t>]</a:t>
            </a: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3170387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Tests and validation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26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39" y="908720"/>
            <a:ext cx="901865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200" b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/>
              <a:t>Large-scale completion and standardization of tests for </a:t>
            </a:r>
            <a:r>
              <a:rPr lang="en-US" sz="2200" dirty="0"/>
              <a:t>robotic </a:t>
            </a:r>
            <a:r>
              <a:rPr lang="en-US" sz="2200" dirty="0" smtClean="0"/>
              <a:t>systems</a:t>
            </a:r>
            <a:r>
              <a:rPr lang="en-US" sz="2200" dirty="0"/>
              <a:t> </a:t>
            </a:r>
            <a:r>
              <a:rPr lang="en-US" sz="2200" i="1" dirty="0" smtClean="0"/>
              <a:t>[</a:t>
            </a:r>
            <a:r>
              <a:rPr lang="en-US" sz="2200" i="1" dirty="0" err="1" smtClean="0"/>
              <a:t>Prewett</a:t>
            </a:r>
            <a:r>
              <a:rPr lang="en-US" sz="2200" i="1" dirty="0" smtClean="0"/>
              <a:t> et al. 10, Braun et al. 08, Gill et all. 11, </a:t>
            </a:r>
            <a:r>
              <a:rPr lang="en-US" sz="2200" i="1" dirty="0" err="1" smtClean="0"/>
              <a:t>Broekens</a:t>
            </a:r>
            <a:r>
              <a:rPr lang="en-US" sz="2200" i="1" dirty="0" smtClean="0"/>
              <a:t> et al. 09]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F</a:t>
            </a:r>
            <a:r>
              <a:rPr lang="en-US" sz="2200" dirty="0" smtClean="0"/>
              <a:t>ormal </a:t>
            </a:r>
            <a:r>
              <a:rPr lang="en-US" sz="2200" dirty="0"/>
              <a:t>methods of verification and synthesis of autonomous </a:t>
            </a:r>
            <a:r>
              <a:rPr lang="en-US" sz="2200" dirty="0" smtClean="0"/>
              <a:t>systems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A</a:t>
            </a:r>
            <a:r>
              <a:rPr lang="en-US" sz="2200" dirty="0" smtClean="0"/>
              <a:t>pproximate </a:t>
            </a:r>
            <a:r>
              <a:rPr lang="en-US" sz="2200" dirty="0"/>
              <a:t>verifications </a:t>
            </a:r>
            <a:r>
              <a:rPr lang="en-US" sz="2200" dirty="0" smtClean="0"/>
              <a:t>with </a:t>
            </a:r>
            <a:r>
              <a:rPr lang="en-US" sz="2200" dirty="0"/>
              <a:t>reachable sets for dynamic hybrid </a:t>
            </a:r>
            <a:r>
              <a:rPr lang="en-US" sz="2200" dirty="0" smtClean="0"/>
              <a:t>systems </a:t>
            </a:r>
            <a:r>
              <a:rPr lang="en-US" sz="2200" i="1" dirty="0" smtClean="0"/>
              <a:t>[Kress-</a:t>
            </a:r>
            <a:r>
              <a:rPr lang="en-US" sz="2200" i="1" dirty="0" err="1" smtClean="0"/>
              <a:t>Gazit</a:t>
            </a:r>
            <a:r>
              <a:rPr lang="en-US" sz="2200" i="1" dirty="0" smtClean="0"/>
              <a:t> 11, Ding et al. 11]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200" i="1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/>
              <a:t>R</a:t>
            </a:r>
            <a:r>
              <a:rPr lang="en-US" sz="2200" dirty="0" smtClean="0"/>
              <a:t>each-avoid </a:t>
            </a:r>
            <a:r>
              <a:rPr lang="en-US" sz="2200" dirty="0"/>
              <a:t>sets with environment sensing and obstacle </a:t>
            </a:r>
            <a:r>
              <a:rPr lang="en-US" sz="2200" dirty="0" smtClean="0"/>
              <a:t>avoidance</a:t>
            </a:r>
          </a:p>
        </p:txBody>
      </p:sp>
    </p:spTree>
    <p:extLst>
      <p:ext uri="{BB962C8B-B14F-4D97-AF65-F5344CB8AC3E}">
        <p14:creationId xmlns:p14="http://schemas.microsoft.com/office/powerpoint/2010/main" val="30969508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/>
          <p:cNvCxnSpPr/>
          <p:nvPr/>
        </p:nvCxnSpPr>
        <p:spPr bwMode="auto">
          <a:xfrm>
            <a:off x="4860032" y="3685285"/>
            <a:ext cx="0" cy="762651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E860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7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04775"/>
            <a:ext cx="8128000" cy="609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latin typeface="Calibri" pitchFamily="34" charset="0"/>
              </a:rPr>
              <a:t>Conclusion</a:t>
            </a:r>
          </a:p>
        </p:txBody>
      </p:sp>
      <p:sp>
        <p:nvSpPr>
          <p:cNvPr id="33795" name="Fußzeilenplatzhalter 3"/>
          <p:cNvSpPr txBox="1">
            <a:spLocks noGrp="1"/>
          </p:cNvSpPr>
          <p:nvPr/>
        </p:nvSpPr>
        <p:spPr bwMode="auto">
          <a:xfrm>
            <a:off x="8651875" y="6554788"/>
            <a:ext cx="492125" cy="30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buClr>
                <a:srgbClr val="000000"/>
              </a:buClr>
              <a:tabLst>
                <a:tab pos="0" algn="l"/>
                <a:tab pos="5197475" algn="r"/>
                <a:tab pos="8072438" algn="r"/>
                <a:tab pos="8229600" algn="l"/>
                <a:tab pos="9144000" algn="l"/>
                <a:tab pos="10058400" algn="l"/>
              </a:tabLst>
            </a:pPr>
            <a:r>
              <a:rPr lang="de-DE" sz="1200">
                <a:solidFill>
                  <a:srgbClr val="000000"/>
                </a:solidFill>
                <a:latin typeface="Arial" charset="0"/>
              </a:rPr>
              <a:t>	</a:t>
            </a:r>
            <a:fld id="{8099A8C7-E51A-457C-A8E5-18FF7D8BF9F7}" type="slidenum">
              <a:rPr lang="de-DE" sz="1200">
                <a:solidFill>
                  <a:srgbClr val="000000"/>
                </a:solidFill>
                <a:latin typeface="Arial" charset="0"/>
              </a:rPr>
              <a:pPr>
                <a:buClr>
                  <a:srgbClr val="000000"/>
                </a:buClr>
                <a:tabLst>
                  <a:tab pos="0" algn="l"/>
                  <a:tab pos="5197475" algn="r"/>
                  <a:tab pos="8072438" algn="r"/>
                  <a:tab pos="8229600" algn="l"/>
                  <a:tab pos="9144000" algn="l"/>
                  <a:tab pos="10058400" algn="l"/>
                </a:tabLst>
              </a:pPr>
              <a:t>27</a:t>
            </a:fld>
            <a:endParaRPr lang="de-DE" sz="12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1763688" y="2647736"/>
            <a:ext cx="4715963" cy="1037549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Safe and reliable bio-inspired autonomous and intelligent robotic </a:t>
            </a:r>
            <a:r>
              <a:rPr lang="en-US" sz="2000" dirty="0" smtClean="0">
                <a:solidFill>
                  <a:srgbClr val="FF0000"/>
                </a:solidFill>
              </a:rPr>
              <a:t>systems. Cognitive robot </a:t>
            </a:r>
            <a:r>
              <a:rPr lang="en-US" sz="2000" dirty="0">
                <a:solidFill>
                  <a:srgbClr val="FF0000"/>
                </a:solidFill>
              </a:rPr>
              <a:t>teams.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6588224" y="965523"/>
            <a:ext cx="2499451" cy="11413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 smtClean="0">
                <a:cs typeface="Calibri" pitchFamily="34" charset="0"/>
              </a:rPr>
              <a:t>Robust / uncertainty, dynamic scenes and changing goals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139342" y="980728"/>
            <a:ext cx="3024336" cy="11413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 smtClean="0">
                <a:cs typeface="Calibri" pitchFamily="34" charset="0"/>
              </a:rPr>
              <a:t>Human-like, interactive, easy-to-use, natural, abstraction, social, accessible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3829749" y="4447936"/>
            <a:ext cx="2739491" cy="11413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 smtClean="0"/>
              <a:t>In </a:t>
            </a:r>
            <a:r>
              <a:rPr lang="en-US" sz="2000" dirty="0"/>
              <a:t>many sectors, </a:t>
            </a:r>
            <a:r>
              <a:rPr lang="en-US" sz="2000" dirty="0" smtClean="0"/>
              <a:t>difficult </a:t>
            </a:r>
            <a:r>
              <a:rPr lang="en-US" sz="2000" dirty="0"/>
              <a:t>environments and in everyday life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3707904" y="980728"/>
            <a:ext cx="2499451" cy="11413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 smtClean="0">
                <a:cs typeface="Calibri" pitchFamily="34" charset="0"/>
              </a:rPr>
              <a:t>Situation understanding, learning and adaptation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107504" y="4447936"/>
            <a:ext cx="3659447" cy="11413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cs typeface="Calibri" pitchFamily="34" charset="0"/>
              </a:rPr>
              <a:t>Performing human-scale tasks - collaborating with humans, physique and psychological help for a better life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1651510" y="3685285"/>
            <a:ext cx="904266" cy="762651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E860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1646298" y="3781211"/>
            <a:ext cx="10534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Action?</a:t>
            </a:r>
            <a:endParaRPr lang="en-US" sz="2200" dirty="0"/>
          </a:p>
        </p:txBody>
      </p:sp>
      <p:sp>
        <p:nvSpPr>
          <p:cNvPr id="21" name="TextBox 20"/>
          <p:cNvSpPr txBox="1"/>
          <p:nvPr/>
        </p:nvSpPr>
        <p:spPr>
          <a:xfrm>
            <a:off x="4472869" y="3799864"/>
            <a:ext cx="9204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Place?</a:t>
            </a:r>
            <a:endParaRPr lang="en-US" sz="2200" dirty="0"/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 flipV="1">
            <a:off x="1547664" y="2122032"/>
            <a:ext cx="1152128" cy="525704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E860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 flipV="1">
            <a:off x="4860032" y="2122032"/>
            <a:ext cx="0" cy="525704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E860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>
            <a:stCxn id="35" idx="2"/>
          </p:cNvCxnSpPr>
          <p:nvPr/>
        </p:nvCxnSpPr>
        <p:spPr bwMode="auto">
          <a:xfrm flipV="1">
            <a:off x="5745946" y="2122032"/>
            <a:ext cx="1855426" cy="525704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rgbClr val="FE860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107504" y="2206025"/>
            <a:ext cx="369267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Use and communication skills?</a:t>
            </a:r>
            <a:endParaRPr lang="en-US" sz="2200" dirty="0"/>
          </a:p>
        </p:txBody>
      </p:sp>
      <p:sp>
        <p:nvSpPr>
          <p:cNvPr id="35" name="TextBox 34"/>
          <p:cNvSpPr txBox="1"/>
          <p:nvPr/>
        </p:nvSpPr>
        <p:spPr>
          <a:xfrm>
            <a:off x="4716016" y="2216849"/>
            <a:ext cx="205985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Algorithm skills?</a:t>
            </a:r>
            <a:endParaRPr lang="en-US" sz="2200" dirty="0"/>
          </a:p>
        </p:txBody>
      </p:sp>
      <p:sp>
        <p:nvSpPr>
          <p:cNvPr id="19" name="Rounded Rectangle 18"/>
          <p:cNvSpPr/>
          <p:nvPr/>
        </p:nvSpPr>
        <p:spPr bwMode="auto">
          <a:xfrm>
            <a:off x="6769192" y="2638234"/>
            <a:ext cx="2289486" cy="1141304"/>
          </a:xfrm>
          <a:prstGeom prst="roundRect">
            <a:avLst/>
          </a:prstGeom>
          <a:solidFill>
            <a:srgbClr val="FE860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cs typeface="Calibri" pitchFamily="34" charset="0"/>
              </a:rPr>
              <a:t>Emotion, language, temporal cognition, internal robotics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6775585" y="3933056"/>
            <a:ext cx="2289486" cy="1656184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cs typeface="Calibri" pitchFamily="34" charset="0"/>
              </a:rPr>
              <a:t>Human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effectLst/>
                <a:cs typeface="Calibri" pitchFamily="34" charset="0"/>
              </a:rPr>
              <a:t> intelligence, consciousness, thinking and independence</a:t>
            </a:r>
            <a:endParaRPr kumimoji="0" lang="en-US" sz="2000" b="0" i="0" u="none" strike="noStrike" cap="none" normalizeH="0" baseline="0" dirty="0" smtClean="0">
              <a:ln>
                <a:noFill/>
              </a:ln>
              <a:effectLst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784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echord-slides-2009-09-04-v02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arissa-Design">
  <a:themeElements>
    <a:clrScheme name="Larissa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-Design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echord-slides-2009-09-04-v02</Template>
  <TotalTime>345</TotalTime>
  <Words>2068</Words>
  <Application>Microsoft Office PowerPoint</Application>
  <PresentationFormat>On-screen Show (4:3)</PresentationFormat>
  <Paragraphs>316</Paragraphs>
  <Slides>27</Slides>
  <Notes>27</Notes>
  <HiddenSlides>3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echord-slides-2009-09-04-v02</vt:lpstr>
      <vt:lpstr>1_Larissa-Design</vt:lpstr>
      <vt:lpstr>Upcoming scientific robotic trends and emerging applications   Results of a literature survey  </vt:lpstr>
      <vt:lpstr>Overview</vt:lpstr>
      <vt:lpstr>Introduction: traditional robotics and limitations</vt:lpstr>
      <vt:lpstr>Introduction: today´s challenges</vt:lpstr>
      <vt:lpstr>Introduction: generic scheme of an autonomous robotic system</vt:lpstr>
      <vt:lpstr>Introduction: trend extraction via bibliography analysis</vt:lpstr>
      <vt:lpstr>Introduction: trend extraction via bibliography analysis</vt:lpstr>
      <vt:lpstr>Introduction: trend extraction via bibliography analysis</vt:lpstr>
      <vt:lpstr>Introduction: trend extraction via bibliography analysis</vt:lpstr>
      <vt:lpstr>Autonomy and bio-inspiration</vt:lpstr>
      <vt:lpstr>Autonomy and bio-inspiration</vt:lpstr>
      <vt:lpstr>Autonomy and bio-inspiration</vt:lpstr>
      <vt:lpstr>User interface, human robot interaction: global overview</vt:lpstr>
      <vt:lpstr>User interface, human robot interaction: sensor and algorithms</vt:lpstr>
      <vt:lpstr>User interface, human robot interaction: sensor and algorithms</vt:lpstr>
      <vt:lpstr>User interface, human robot interaction: sensor and algorithms</vt:lpstr>
      <vt:lpstr>User interface, human robot interaction: sensor and algorithms</vt:lpstr>
      <vt:lpstr>User interface, human robot interaction: sensor and algorithms</vt:lpstr>
      <vt:lpstr>User interface, human robot interaction: sensor and algorithms</vt:lpstr>
      <vt:lpstr>User interface, human robot interaction: sensor and algorithms</vt:lpstr>
      <vt:lpstr>Control and planning</vt:lpstr>
      <vt:lpstr>Control and planning</vt:lpstr>
      <vt:lpstr>Modular robotics and multi-agent systems</vt:lpstr>
      <vt:lpstr>Advanced cognition</vt:lpstr>
      <vt:lpstr>Safety and security</vt:lpstr>
      <vt:lpstr>Tests and validation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ECHORD Opening             Event</dc:title>
  <dc:creator>Institut für Informatik</dc:creator>
  <cp:lastModifiedBy>user1</cp:lastModifiedBy>
  <cp:revision>936</cp:revision>
  <cp:lastPrinted>2012-05-10T10:12:37Z</cp:lastPrinted>
  <dcterms:created xsi:type="dcterms:W3CDTF">2009-08-31T19:54:51Z</dcterms:created>
  <dcterms:modified xsi:type="dcterms:W3CDTF">2012-05-18T17:04:54Z</dcterms:modified>
</cp:coreProperties>
</file>